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3"/>
  </p:notesMasterIdLst>
  <p:handoutMasterIdLst>
    <p:handoutMasterId r:id="rId34"/>
  </p:handoutMasterIdLst>
  <p:sldIdLst>
    <p:sldId id="344" r:id="rId2"/>
    <p:sldId id="346" r:id="rId3"/>
    <p:sldId id="407" r:id="rId4"/>
    <p:sldId id="359" r:id="rId5"/>
    <p:sldId id="366" r:id="rId6"/>
    <p:sldId id="321" r:id="rId7"/>
    <p:sldId id="398" r:id="rId8"/>
    <p:sldId id="325" r:id="rId9"/>
    <p:sldId id="326" r:id="rId10"/>
    <p:sldId id="327" r:id="rId11"/>
    <p:sldId id="357" r:id="rId12"/>
    <p:sldId id="358" r:id="rId13"/>
    <p:sldId id="330" r:id="rId14"/>
    <p:sldId id="376" r:id="rId15"/>
    <p:sldId id="396" r:id="rId16"/>
    <p:sldId id="348" r:id="rId17"/>
    <p:sldId id="400" r:id="rId18"/>
    <p:sldId id="399" r:id="rId19"/>
    <p:sldId id="351" r:id="rId20"/>
    <p:sldId id="403" r:id="rId21"/>
    <p:sldId id="404" r:id="rId22"/>
    <p:sldId id="405" r:id="rId23"/>
    <p:sldId id="401" r:id="rId24"/>
    <p:sldId id="355" r:id="rId25"/>
    <p:sldId id="394" r:id="rId26"/>
    <p:sldId id="406" r:id="rId27"/>
    <p:sldId id="402" r:id="rId28"/>
    <p:sldId id="382" r:id="rId29"/>
    <p:sldId id="383" r:id="rId30"/>
    <p:sldId id="384" r:id="rId31"/>
    <p:sldId id="343" r:id="rId3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9900"/>
    <a:srgbClr val="F1C0AD"/>
    <a:srgbClr val="123988"/>
    <a:srgbClr val="FEA0A0"/>
    <a:srgbClr val="003366"/>
    <a:srgbClr val="222268"/>
    <a:srgbClr val="00339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800" autoAdjust="0"/>
  </p:normalViewPr>
  <p:slideViewPr>
    <p:cSldViewPr>
      <p:cViewPr>
        <p:scale>
          <a:sx n="75" d="100"/>
          <a:sy n="75" d="100"/>
        </p:scale>
        <p:origin x="-100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nna%20Wojda-Debek\Pulpit\wyniki%202011\wyniki%202010%20i%20201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ln>
          <a:solidFill>
            <a:sysClr val="window" lastClr="FFFFFF"/>
          </a:solidFill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067584"/>
        <c:axId val="78069120"/>
        <c:axId val="0"/>
      </c:bar3DChart>
      <c:catAx>
        <c:axId val="780675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5875">
            <a:solidFill>
              <a:sysClr val="windowText" lastClr="000000">
                <a:lumMod val="95000"/>
                <a:lumOff val="5000"/>
              </a:sysClr>
            </a:solidFill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78069120"/>
        <c:crosses val="autoZero"/>
        <c:auto val="1"/>
        <c:lblAlgn val="ctr"/>
        <c:lblOffset val="100"/>
        <c:noMultiLvlLbl val="0"/>
      </c:catAx>
      <c:valAx>
        <c:axId val="78069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8067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13094243386877E-2"/>
          <c:y val="0.25185208332331782"/>
          <c:w val="0.86812894366502402"/>
          <c:h val="0.55456524717680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PUM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</c:spPr>
          <c:invertIfNegative val="0"/>
          <c:dLbls>
            <c:txPr>
              <a:bodyPr/>
              <a:lstStyle/>
              <a:p>
                <a:pPr>
                  <a:defRPr lang="pl-PL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Zielona Dolina I, ul. Zdziarska</c:v>
                </c:pt>
                <c:pt idx="1">
                  <c:v>OXYGEN</c:v>
                </c:pt>
                <c:pt idx="2">
                  <c:v>Villa Campina - mieszkania</c:v>
                </c:pt>
                <c:pt idx="3">
                  <c:v>Osiedle Centrum II Łódź</c:v>
                </c:pt>
                <c:pt idx="4">
                  <c:v>Osiedle Światowida</c:v>
                </c:pt>
                <c:pt idx="5">
                  <c:v>Oaza Piatkowo, Poznań</c:v>
                </c:pt>
                <c:pt idx="6">
                  <c:v>Osiedle Lewandów I - bud.3-6</c:v>
                </c:pt>
              </c:strCache>
            </c:strRef>
          </c:cat>
          <c:val>
            <c:numRef>
              <c:f>Arkusz1!$B$2:$B$8</c:f>
              <c:numCache>
                <c:formatCode>#,##0</c:formatCode>
                <c:ptCount val="7"/>
                <c:pt idx="0">
                  <c:v>27722</c:v>
                </c:pt>
                <c:pt idx="1">
                  <c:v>20068</c:v>
                </c:pt>
                <c:pt idx="2">
                  <c:v>17938</c:v>
                </c:pt>
                <c:pt idx="3">
                  <c:v>12225</c:v>
                </c:pt>
                <c:pt idx="4">
                  <c:v>10413</c:v>
                </c:pt>
                <c:pt idx="5">
                  <c:v>9423</c:v>
                </c:pt>
                <c:pt idx="6">
                  <c:v>8763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25"/>
        <c:axId val="84309888"/>
        <c:axId val="84311424"/>
      </c:barChart>
      <c:catAx>
        <c:axId val="843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l-PL"/>
          </a:p>
        </c:txPr>
        <c:crossAx val="84311424"/>
        <c:crosses val="autoZero"/>
        <c:auto val="0"/>
        <c:lblAlgn val="ctr"/>
        <c:lblOffset val="100"/>
        <c:noMultiLvlLbl val="0"/>
      </c:catAx>
      <c:valAx>
        <c:axId val="843114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430988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198"/>
      </a:pPr>
      <a:endParaRPr lang="pl-PL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0.03032</cdr:x>
      <cdr:y>0.83071</cdr:y>
    </cdr:from>
    <cdr:to>
      <cdr:x>0.19658</cdr:x>
      <cdr:y>0.96173</cdr:y>
    </cdr:to>
    <cdr:sp macro="" textlink="">
      <cdr:nvSpPr>
        <cdr:cNvPr id="2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6814" y="2769379"/>
          <a:ext cx="1298574" cy="4367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50000"/>
            </a:spcBef>
          </a:pPr>
          <a:r>
            <a:rPr lang="pl-PL" sz="1100" b="1" dirty="0">
              <a:latin typeface="Calibri" pitchFamily="34" charset="0"/>
            </a:rPr>
            <a:t>„Zielona Dolina I” ul. Zdziarska</a:t>
          </a:r>
        </a:p>
      </cdr:txBody>
    </cdr:sp>
  </cdr:relSizeAnchor>
  <cdr:relSizeAnchor xmlns:cdr="http://schemas.openxmlformats.org/drawingml/2006/chartDrawing">
    <cdr:from>
      <cdr:x>0.40708</cdr:x>
      <cdr:y>0.81732</cdr:y>
    </cdr:from>
    <cdr:to>
      <cdr:x>0.54546</cdr:x>
      <cdr:y>1</cdr:y>
    </cdr:to>
    <cdr:sp macro="" textlink="">
      <cdr:nvSpPr>
        <cdr:cNvPr id="4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79498" y="2736009"/>
          <a:ext cx="1080817" cy="6090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50000"/>
            </a:spcBef>
          </a:pPr>
          <a:r>
            <a:rPr lang="pl-PL" sz="1100" b="1" dirty="0">
              <a:latin typeface="Calibri" pitchFamily="34" charset="0"/>
            </a:rPr>
            <a:t>„Osiedle Centrum II” Łódź</a:t>
          </a:r>
        </a:p>
      </cdr:txBody>
    </cdr:sp>
  </cdr:relSizeAnchor>
  <cdr:relSizeAnchor xmlns:cdr="http://schemas.openxmlformats.org/drawingml/2006/chartDrawing">
    <cdr:from>
      <cdr:x>0.78193</cdr:x>
      <cdr:y>0.81732</cdr:y>
    </cdr:from>
    <cdr:to>
      <cdr:x>0.92031</cdr:x>
      <cdr:y>1</cdr:y>
    </cdr:to>
    <cdr:sp macro="" textlink="">
      <cdr:nvSpPr>
        <cdr:cNvPr id="5" name="Text 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07264" y="2736009"/>
          <a:ext cx="1080817" cy="6090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50000"/>
            </a:spcBef>
          </a:pPr>
          <a:r>
            <a:rPr lang="pl-PL" sz="1100" b="1" dirty="0">
              <a:latin typeface="Calibri" pitchFamily="34" charset="0"/>
            </a:rPr>
            <a:t>„Osiedle Lewandów I” </a:t>
          </a:r>
          <a:r>
            <a:rPr lang="pl-PL" sz="1100" b="1" dirty="0" smtClean="0">
              <a:latin typeface="Calibri" pitchFamily="34" charset="0"/>
            </a:rPr>
            <a:t> </a:t>
          </a:r>
          <a:r>
            <a:rPr lang="pl-PL" sz="1100" b="1" dirty="0">
              <a:latin typeface="Calibri" pitchFamily="34" charset="0"/>
            </a:rPr>
            <a:t>bud. 3-6</a:t>
          </a:r>
        </a:p>
      </cdr:txBody>
    </cdr:sp>
  </cdr:relSizeAnchor>
  <cdr:relSizeAnchor xmlns:cdr="http://schemas.openxmlformats.org/drawingml/2006/chartDrawing">
    <cdr:from>
      <cdr:x>0.53315</cdr:x>
      <cdr:y>0.82022</cdr:y>
    </cdr:from>
    <cdr:to>
      <cdr:x>0.67153</cdr:x>
      <cdr:y>0.95124</cdr:y>
    </cdr:to>
    <cdr:sp macro="" textlink="">
      <cdr:nvSpPr>
        <cdr:cNvPr id="6" name="Text Box 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64168" y="2734408"/>
          <a:ext cx="1080817" cy="4367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50000"/>
            </a:spcBef>
          </a:pPr>
          <a:r>
            <a:rPr lang="pl-PL" sz="1100" b="1" dirty="0">
              <a:latin typeface="Calibri" pitchFamily="34" charset="0"/>
            </a:rPr>
            <a:t>„Osiedle Światowida” </a:t>
          </a:r>
        </a:p>
      </cdr:txBody>
    </cdr:sp>
  </cdr:relSizeAnchor>
  <cdr:relSizeAnchor xmlns:cdr="http://schemas.openxmlformats.org/drawingml/2006/chartDrawing">
    <cdr:from>
      <cdr:x>0.30539</cdr:x>
      <cdr:y>0.81972</cdr:y>
    </cdr:from>
    <cdr:to>
      <cdr:x>0.4063</cdr:x>
      <cdr:y>1</cdr:y>
    </cdr:to>
    <cdr:sp macro="" textlink="">
      <cdr:nvSpPr>
        <cdr:cNvPr id="7" name="Text Box 2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82340" y="2729371"/>
          <a:ext cx="787196" cy="6001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1" hangingPunct="1">
            <a:spcBef>
              <a:spcPct val="50000"/>
            </a:spcBef>
          </a:pPr>
          <a:r>
            <a:rPr lang="pl-PL" sz="1100" b="1" dirty="0" smtClean="0">
              <a:latin typeface="Calibri" pitchFamily="34" charset="0"/>
            </a:rPr>
            <a:t>„Villa </a:t>
          </a:r>
          <a:br>
            <a:rPr lang="pl-PL" sz="1100" b="1" dirty="0" smtClean="0">
              <a:latin typeface="Calibri" pitchFamily="34" charset="0"/>
            </a:rPr>
          </a:br>
          <a:r>
            <a:rPr lang="pl-PL" sz="1100" b="1" dirty="0" smtClean="0">
              <a:latin typeface="Calibri" pitchFamily="34" charset="0"/>
            </a:rPr>
            <a:t>Campina” bloki</a:t>
          </a:r>
          <a:endParaRPr lang="pl-PL" sz="1100" b="1" dirty="0"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5" tIns="45728" rIns="91455" bIns="4572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5" tIns="45728" rIns="91455" bIns="457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5" tIns="45728" rIns="91455" bIns="4572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5" tIns="45728" rIns="91455" bIns="457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83DF9B0-B083-4AC9-AAC2-0E50F7A769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48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7" rIns="90573" bIns="45287" numCol="1" anchor="t" anchorCtr="0" compatLnSpc="1">
            <a:prstTxWarp prst="textNoShape">
              <a:avLst/>
            </a:prstTxWarp>
          </a:bodyPr>
          <a:lstStyle>
            <a:lvl1pPr defTabSz="906293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7" rIns="90573" bIns="45287" numCol="1" anchor="t" anchorCtr="0" compatLnSpc="1">
            <a:prstTxWarp prst="textNoShape">
              <a:avLst/>
            </a:prstTxWarp>
          </a:bodyPr>
          <a:lstStyle>
            <a:lvl1pPr algn="r" defTabSz="906293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7" rIns="90573" bIns="45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31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7" rIns="90573" bIns="45287" numCol="1" anchor="b" anchorCtr="0" compatLnSpc="1">
            <a:prstTxWarp prst="textNoShape">
              <a:avLst/>
            </a:prstTxWarp>
          </a:bodyPr>
          <a:lstStyle>
            <a:lvl1pPr defTabSz="906293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7" rIns="90573" bIns="45287" numCol="1" anchor="b" anchorCtr="0" compatLnSpc="1">
            <a:prstTxWarp prst="textNoShape">
              <a:avLst/>
            </a:prstTxWarp>
          </a:bodyPr>
          <a:lstStyle>
            <a:lvl1pPr algn="r" defTabSz="906293">
              <a:defRPr sz="1200">
                <a:cs typeface="+mn-cs"/>
              </a:defRPr>
            </a:lvl1pPr>
          </a:lstStyle>
          <a:p>
            <a:pPr>
              <a:defRPr/>
            </a:pPr>
            <a:fld id="{84B1D25A-7C30-4A9A-BDFC-39514F673D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252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29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1" indent="-285697" defTabSz="9062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86" indent="-228558" defTabSz="9062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1" indent="-228558" defTabSz="9062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15" indent="-228558" defTabSz="9062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29" indent="-228558" defTabSz="9062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44" indent="-228558" defTabSz="9062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58" indent="-228558" defTabSz="9062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72" indent="-228558" defTabSz="9062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06262">
              <a:buNone/>
            </a:pPr>
            <a:fld id="{46CF922D-E8F0-41CE-8E65-23D809E61E5F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</a:t>
            </a:fld>
            <a:endParaRPr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48C581AF-321F-4874-A049-AD653EC3ABA6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13</a:t>
            </a:fld>
            <a:endParaRPr sz="12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0DB67101-1465-4B95-8D8F-7998717581B7}" type="slidenum">
              <a:rPr lang="pl-PL" sz="1200" b="0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14</a:t>
            </a:fld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149D788A-DB4B-4E00-9CA1-DF5E2A23B205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15</a:t>
            </a:fld>
            <a:endParaRPr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149D788A-DB4B-4E00-9CA1-DF5E2A23B205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17</a:t>
            </a:fld>
            <a:endParaRPr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149D788A-DB4B-4E00-9CA1-DF5E2A23B205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18</a:t>
            </a:fld>
            <a:endParaRPr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7890BB32-4BA1-4C0E-BD1C-677C9522C291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19</a:t>
            </a:fld>
            <a:endParaRPr sz="120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149D788A-DB4B-4E00-9CA1-DF5E2A23B205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20</a:t>
            </a:fld>
            <a:endParaRPr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149D788A-DB4B-4E00-9CA1-DF5E2A23B205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21</a:t>
            </a:fld>
            <a:endParaRPr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149D788A-DB4B-4E00-9CA1-DF5E2A23B205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22</a:t>
            </a:fld>
            <a:endParaRPr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149D788A-DB4B-4E00-9CA1-DF5E2A23B205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23</a:t>
            </a:fld>
            <a:endParaRPr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149D788A-DB4B-4E00-9CA1-DF5E2A23B205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</a:t>
            </a:fld>
            <a:endParaRPr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29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1" indent="-285697" defTabSz="9062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86" indent="-228558" defTabSz="9062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1" indent="-228558" defTabSz="9062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15" indent="-228558" defTabSz="9062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29" indent="-228558" defTabSz="9062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44" indent="-228558" defTabSz="9062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58" indent="-228558" defTabSz="9062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72" indent="-228558" defTabSz="9062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06262">
              <a:buNone/>
            </a:pPr>
            <a:fld id="{2BD24616-5497-41D6-9491-4E120E6A98EF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24</a:t>
            </a:fld>
            <a:endParaRPr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6FE8A1F8-1F8D-462E-B239-2C615D8B051C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24</a:t>
            </a:fld>
            <a:endParaRPr sz="1200" dirty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7DB9C78D-9127-465F-BF36-76574B671157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25</a:t>
            </a:fld>
            <a:endParaRPr sz="120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7DB9C78D-9127-465F-BF36-76574B671157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26</a:t>
            </a:fld>
            <a:endParaRPr sz="120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149D788A-DB4B-4E00-9CA1-DF5E2A23B205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27</a:t>
            </a:fld>
            <a:endParaRPr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49688" y="9429751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None/>
            </a:pPr>
            <a:fld id="{24299E46-F231-46AD-ABEE-E1CFB63D15A2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28</a:t>
            </a:fld>
            <a:endParaRPr sz="12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1700"/>
            <a:ext cx="5438775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49688" y="9429751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None/>
            </a:pPr>
            <a:fld id="{C4F10214-4A70-461B-BAD1-D924A6EB413F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29</a:t>
            </a:fld>
            <a:endParaRPr sz="1200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1700"/>
            <a:ext cx="5438775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49688" y="9429751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None/>
            </a:pPr>
            <a:fld id="{CC7CD0AA-4AAA-45A5-860B-1D34CC6A558C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30</a:t>
            </a:fld>
            <a:endParaRPr sz="1200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1700"/>
            <a:ext cx="5438775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071BEC9C-EBDF-443C-8EB4-2B83A71A2C0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31</a:t>
            </a:fld>
            <a:endParaRPr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149D788A-DB4B-4E00-9CA1-DF5E2A23B205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3</a:t>
            </a:fld>
            <a:endParaRPr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26DD4850-C9AE-4F5B-A102-DC5F5059714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6</a:t>
            </a:fld>
            <a:endParaRPr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algn="l">
              <a:buNone/>
            </a:pPr>
            <a:r>
              <a:rPr lang="pl-PL" sz="1200" b="0" i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009AF9EC-2418-4168-B049-A6BABE0E708A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8</a:t>
            </a:fld>
            <a:endParaRPr sz="1200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31D5DD02-23A1-4CE4-9458-277563A51B6E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9</a:t>
            </a:fld>
            <a:endParaRPr sz="12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BF951C75-4E2B-47E2-9B01-600E7A7BBA79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10</a:t>
            </a:fld>
            <a:endParaRPr sz="12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9BE8598E-F9B9-4674-85C8-25630E271952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11</a:t>
            </a:fld>
            <a:endParaRPr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3" tIns="45287" rIns="90573" bIns="45287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EFDB2E44-6458-4668-8804-72DBFD03E29D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12</a:t>
            </a:fld>
            <a:endParaRPr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0948"/>
            <a:ext cx="5438775" cy="4471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8" tIns="45432" rIns="90868" bIns="45432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2124-052E-4387-94AE-7F274CA12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61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F8C13-4579-4263-9FDD-A589305FD9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79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6CE9E-10C5-4102-AD97-0B7DEAEA76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47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F06A-F2A6-41E6-B56B-DDBA674941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39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0CF81-6CA8-4333-9643-B6C89A5554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66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E6A96-9433-42A1-9159-5C5723EBE3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9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180F-7141-407D-9F74-BC223E3074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24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D987-BD95-4CAF-A4A3-B70FEFED9D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55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97B2-7300-4073-AC89-01BBA2EE7B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86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E5E7D-A564-4971-A850-35DBFC353A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7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80AD3-6112-4FE9-90CA-F2F34D0079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10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561B4F78-7481-438B-AAFD-B2C2ABA77A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4.xls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emf"/><Relationship Id="rId4" Type="http://schemas.openxmlformats.org/officeDocument/2006/relationships/image" Target="../media/image2.jpeg"/><Relationship Id="rId9" Type="http://schemas.openxmlformats.org/officeDocument/2006/relationships/oleObject" Target="../embeddings/Microsoft_Excel_97-2003_Worksheet5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6.xls"/><Relationship Id="rId10" Type="http://schemas.openxmlformats.org/officeDocument/2006/relationships/image" Target="../media/image13.e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Microsoft_Excel_97-2003_Worksheet7.xls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9.xls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Excel_97-2003_Worksheet8.xls"/><Relationship Id="rId10" Type="http://schemas.openxmlformats.org/officeDocument/2006/relationships/image" Target="../media/image2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1.xls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10.xls"/><Relationship Id="rId10" Type="http://schemas.openxmlformats.org/officeDocument/2006/relationships/image" Target="../media/image2.jpe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2.xls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Microsoft_Excel_97-2003_Worksheet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.png"/><Relationship Id="rId10" Type="http://schemas.openxmlformats.org/officeDocument/2006/relationships/image" Target="../media/image22.jpeg"/><Relationship Id="rId4" Type="http://schemas.openxmlformats.org/officeDocument/2006/relationships/chart" Target="../charts/chart2.xm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2.xls"/><Relationship Id="rId10" Type="http://schemas.openxmlformats.org/officeDocument/2006/relationships/image" Target="../media/image2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lena.ladzinska\AppData\Local\Microsoft\Windows\Temporary Internet Files\Content.Outlook\J4BMP9NR\I-polrocz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13315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13316" name="Symbol zastępczy zawartości 1"/>
          <p:cNvSpPr txBox="1">
            <a:spLocks/>
          </p:cNvSpPr>
          <p:nvPr/>
        </p:nvSpPr>
        <p:spPr bwMode="auto">
          <a:xfrm>
            <a:off x="55229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13317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B9BDC6AB-A7A6-447C-BA89-18633ADA4AC3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10</a:t>
            </a:fld>
            <a:endParaRPr sz="1000"/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Financial results for H12012</a:t>
            </a:r>
          </a:p>
        </p:txBody>
      </p:sp>
      <p:sp>
        <p:nvSpPr>
          <p:cNvPr id="17" name="Prostokąt 19"/>
          <p:cNvSpPr>
            <a:spLocks noChangeArrowheads="1"/>
          </p:cNvSpPr>
          <p:nvPr/>
        </p:nvSpPr>
        <p:spPr bwMode="auto">
          <a:xfrm>
            <a:off x="928688" y="1428750"/>
            <a:ext cx="37830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pl-PL" sz="15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Profit from operating activities [PLN mil]</a:t>
            </a:r>
          </a:p>
        </p:txBody>
      </p:sp>
      <p:sp>
        <p:nvSpPr>
          <p:cNvPr id="18" name="Prostokąt 20"/>
          <p:cNvSpPr>
            <a:spLocks noChangeArrowheads="1"/>
          </p:cNvSpPr>
          <p:nvPr/>
        </p:nvSpPr>
        <p:spPr bwMode="auto">
          <a:xfrm>
            <a:off x="4500563" y="1428750"/>
            <a:ext cx="3714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pl-PL" sz="15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Net profit [PLN mil]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14282" y="5072074"/>
            <a:ext cx="864399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100000"/>
              <a:buFont typeface="Wingdings"/>
              <a:buChar char="v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A decreaseinoperating profitin H12012 by14,83% in relation toH1 2011</a:t>
            </a:r>
            <a:endParaRPr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100000"/>
              <a:buFont typeface="Wingdings"/>
              <a:buChar char="v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The decrease in net profit in H12012 by 65.18% y/y</a:t>
            </a:r>
            <a:endParaRPr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28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80" name="Object 68"/>
          <p:cNvGraphicFramePr>
            <a:graphicFrameLocks/>
          </p:cNvGraphicFramePr>
          <p:nvPr/>
        </p:nvGraphicFramePr>
        <p:xfrm>
          <a:off x="884242" y="1898653"/>
          <a:ext cx="33909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Worksheet" r:id="rId6" imgW="2543266" imgH="2104934" progId="Excel.Sheet.8">
                  <p:embed followColorScheme="full"/>
                </p:oleObj>
              </mc:Choice>
              <mc:Fallback>
                <p:oleObj name="Worksheet" r:id="rId6" imgW="2543266" imgH="2104934" progId="Excel.Sheet.8">
                  <p:embed followColorScheme="full"/>
                  <p:pic>
                    <p:nvPicPr>
                      <p:cNvPr id="0" name="Picture 6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42" y="1898653"/>
                        <a:ext cx="3390900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1" name="Object 69"/>
          <p:cNvGraphicFramePr>
            <a:graphicFrameLocks/>
          </p:cNvGraphicFramePr>
          <p:nvPr/>
        </p:nvGraphicFramePr>
        <p:xfrm>
          <a:off x="5214938" y="2214563"/>
          <a:ext cx="336550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Worksheet" r:id="rId9" imgW="2628900" imgH="2086066" progId="Excel.Sheet.8">
                  <p:embed followColorScheme="full"/>
                </p:oleObj>
              </mc:Choice>
              <mc:Fallback>
                <p:oleObj name="Worksheet" r:id="rId9" imgW="2628900" imgH="2086066" progId="Excel.Sheet.8">
                  <p:embed followColorScheme="full"/>
                  <p:pic>
                    <p:nvPicPr>
                      <p:cNvPr id="0" name="Picture 6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214563"/>
                        <a:ext cx="3365500" cy="267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Łącznik prosty ze strzałką 19"/>
          <p:cNvCxnSpPr/>
          <p:nvPr/>
        </p:nvCxnSpPr>
        <p:spPr>
          <a:xfrm>
            <a:off x="2214546" y="2285992"/>
            <a:ext cx="928694" cy="357190"/>
          </a:xfrm>
          <a:prstGeom prst="straightConnector1">
            <a:avLst/>
          </a:prstGeom>
          <a:ln w="28575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1"/>
          <p:cNvSpPr>
            <a:spLocks noChangeArrowheads="1"/>
          </p:cNvSpPr>
          <p:nvPr/>
        </p:nvSpPr>
        <p:spPr bwMode="auto">
          <a:xfrm>
            <a:off x="2371709" y="2181216"/>
            <a:ext cx="577850" cy="571500"/>
          </a:xfrm>
          <a:prstGeom prst="ellipse">
            <a:avLst/>
          </a:prstGeom>
          <a:solidFill>
            <a:srgbClr val="F1C0A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i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14.83%</a:t>
            </a:r>
            <a:endParaRPr sz="11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6643702" y="2894013"/>
            <a:ext cx="742950" cy="677863"/>
            <a:chOff x="6713538" y="2711450"/>
            <a:chExt cx="742950" cy="677863"/>
          </a:xfrm>
        </p:grpSpPr>
        <p:cxnSp>
          <p:nvCxnSpPr>
            <p:cNvPr id="21" name="Łącznik prosty ze strzałką 20"/>
            <p:cNvCxnSpPr/>
            <p:nvPr/>
          </p:nvCxnSpPr>
          <p:spPr>
            <a:xfrm>
              <a:off x="6713538" y="2711450"/>
              <a:ext cx="742950" cy="677863"/>
            </a:xfrm>
            <a:prstGeom prst="straightConnector1">
              <a:avLst/>
            </a:prstGeom>
            <a:ln w="28575">
              <a:solidFill>
                <a:srgbClr val="0033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6786563" y="2781300"/>
              <a:ext cx="577850" cy="571500"/>
            </a:xfrm>
            <a:prstGeom prst="ellipse">
              <a:avLst/>
            </a:prstGeom>
            <a:solidFill>
              <a:srgbClr val="F1C0A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100" b="1" i="0">
                  <a:solidFill>
                    <a:srgbClr val="FF0000"/>
                  </a:solidFill>
                  <a:latin typeface="Arial"/>
                  <a:ea typeface="+mn-ea"/>
                  <a:cs typeface="+mn-cs"/>
                </a:rPr>
                <a:t>65.18%</a:t>
              </a:r>
              <a:endParaRPr sz="11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05" name="Object 69"/>
          <p:cNvGraphicFramePr>
            <a:graphicFrameLocks/>
          </p:cNvGraphicFramePr>
          <p:nvPr/>
        </p:nvGraphicFramePr>
        <p:xfrm>
          <a:off x="5072063" y="2471738"/>
          <a:ext cx="3365500" cy="267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Worksheet" r:id="rId5" imgW="2628900" imgH="2086066" progId="Excel.Sheet.8">
                  <p:embed followColorScheme="full"/>
                </p:oleObj>
              </mc:Choice>
              <mc:Fallback>
                <p:oleObj name="Worksheet" r:id="rId5" imgW="2628900" imgH="2086066" progId="Excel.Sheet.8">
                  <p:embed followColorScheme="full"/>
                  <p:pic>
                    <p:nvPicPr>
                      <p:cNvPr id="0" name="Picture 6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471738"/>
                        <a:ext cx="3365500" cy="2671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38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14339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14340" name="Symbol zastępczy zawartości 1"/>
          <p:cNvSpPr txBox="1">
            <a:spLocks/>
          </p:cNvSpPr>
          <p:nvPr/>
        </p:nvSpPr>
        <p:spPr bwMode="auto">
          <a:xfrm>
            <a:off x="55229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14341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C32A62DD-2AF1-410D-A581-F78A8198FD0A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11</a:t>
            </a:fld>
            <a:endParaRPr sz="1000"/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Financial results inQ2 2012</a:t>
            </a:r>
          </a:p>
        </p:txBody>
      </p:sp>
      <p:sp>
        <p:nvSpPr>
          <p:cNvPr id="17" name="Prostokąt 19"/>
          <p:cNvSpPr>
            <a:spLocks noChangeArrowheads="1"/>
          </p:cNvSpPr>
          <p:nvPr/>
        </p:nvSpPr>
        <p:spPr bwMode="auto">
          <a:xfrm>
            <a:off x="714348" y="1428750"/>
            <a:ext cx="37830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pl-PL" sz="15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Revenues from sales [PLN mil]</a:t>
            </a:r>
          </a:p>
        </p:txBody>
      </p:sp>
      <p:sp>
        <p:nvSpPr>
          <p:cNvPr id="18" name="Prostokąt 20"/>
          <p:cNvSpPr>
            <a:spLocks noChangeArrowheads="1"/>
          </p:cNvSpPr>
          <p:nvPr/>
        </p:nvSpPr>
        <p:spPr bwMode="auto">
          <a:xfrm>
            <a:off x="5000628" y="1428750"/>
            <a:ext cx="3714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pl-PL" sz="15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Gross margin on sales [%]</a:t>
            </a:r>
          </a:p>
        </p:txBody>
      </p:sp>
      <p:pic>
        <p:nvPicPr>
          <p:cNvPr id="14351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14282" y="5072074"/>
            <a:ext cx="87868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100000"/>
              <a:buFont typeface="Wingdings"/>
              <a:buChar char="v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The increase in sales revenues in Q22012 by 16,97% in relation to Q2 2011</a:t>
            </a:r>
            <a:endParaRPr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spcBef>
                <a:spcPct val="50000"/>
              </a:spcBef>
              <a:buClr>
                <a:srgbClr val="C00000"/>
              </a:buClr>
              <a:buSzPct val="100000"/>
              <a:buFont typeface="Wingdings"/>
              <a:buChar char="v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Maintaining the level of gross margin on sales in Q22012 r. A slight decrease by</a:t>
            </a:r>
            <a:b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</a:b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0,77 p.p in relation to Q2 2011</a:t>
            </a:r>
            <a:endParaRPr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6357950" y="2965451"/>
            <a:ext cx="857256" cy="34921"/>
          </a:xfrm>
          <a:prstGeom prst="straightConnector1">
            <a:avLst/>
          </a:prstGeom>
          <a:ln w="28575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Oval 31"/>
          <p:cNvSpPr>
            <a:spLocks noChangeArrowheads="1"/>
          </p:cNvSpPr>
          <p:nvPr/>
        </p:nvSpPr>
        <p:spPr bwMode="auto">
          <a:xfrm>
            <a:off x="6494480" y="2714620"/>
            <a:ext cx="577850" cy="571500"/>
          </a:xfrm>
          <a:prstGeom prst="ellipse">
            <a:avLst/>
          </a:prstGeom>
          <a:solidFill>
            <a:srgbClr val="F1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pl-PL" sz="1100" b="1" i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0,77p.p</a:t>
            </a:r>
            <a:endParaRPr sz="1100" dirty="0">
              <a:solidFill>
                <a:srgbClr val="FF0000"/>
              </a:solidFill>
            </a:endParaRPr>
          </a:p>
        </p:txBody>
      </p:sp>
      <p:graphicFrame>
        <p:nvGraphicFramePr>
          <p:cNvPr id="14404" name="Object 68"/>
          <p:cNvGraphicFramePr>
            <a:graphicFrameLocks/>
          </p:cNvGraphicFramePr>
          <p:nvPr/>
        </p:nvGraphicFramePr>
        <p:xfrm>
          <a:off x="947766" y="2157424"/>
          <a:ext cx="33909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Worksheet" r:id="rId9" imgW="2543266" imgH="2104934" progId="Excel.Sheet.8">
                  <p:embed followColorScheme="full"/>
                </p:oleObj>
              </mc:Choice>
              <mc:Fallback>
                <p:oleObj name="Worksheet" r:id="rId9" imgW="2543266" imgH="2104934" progId="Excel.Sheet.8">
                  <p:embed followColorScheme="full"/>
                  <p:pic>
                    <p:nvPicPr>
                      <p:cNvPr id="0" name="Picture 6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66" y="2157424"/>
                        <a:ext cx="3390900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Łącznik prosty ze strzałką 4"/>
          <p:cNvCxnSpPr/>
          <p:nvPr/>
        </p:nvCxnSpPr>
        <p:spPr>
          <a:xfrm flipV="1">
            <a:off x="2214546" y="2500306"/>
            <a:ext cx="857256" cy="428628"/>
          </a:xfrm>
          <a:prstGeom prst="straightConnector1">
            <a:avLst/>
          </a:prstGeom>
          <a:ln w="28575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1"/>
          <p:cNvSpPr>
            <a:spLocks noChangeArrowheads="1"/>
          </p:cNvSpPr>
          <p:nvPr/>
        </p:nvSpPr>
        <p:spPr bwMode="auto">
          <a:xfrm>
            <a:off x="2351076" y="2428868"/>
            <a:ext cx="577850" cy="571500"/>
          </a:xfrm>
          <a:prstGeom prst="ellipse">
            <a:avLst/>
          </a:prstGeom>
          <a:solidFill>
            <a:srgbClr val="F1C0A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i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16.97%</a:t>
            </a:r>
            <a:endParaRPr sz="11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28" name="Object 68"/>
          <p:cNvGraphicFramePr>
            <a:graphicFrameLocks/>
          </p:cNvGraphicFramePr>
          <p:nvPr/>
        </p:nvGraphicFramePr>
        <p:xfrm>
          <a:off x="947738" y="2157413"/>
          <a:ext cx="33909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Worksheet" r:id="rId5" imgW="2543266" imgH="2104934" progId="Excel.Sheet.8">
                  <p:embed followColorScheme="full"/>
                </p:oleObj>
              </mc:Choice>
              <mc:Fallback>
                <p:oleObj name="Worksheet" r:id="rId5" imgW="2543266" imgH="2104934" progId="Excel.Sheet.8">
                  <p:embed followColorScheme="full"/>
                  <p:pic>
                    <p:nvPicPr>
                      <p:cNvPr id="0" name="Picture 6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2157413"/>
                        <a:ext cx="3390900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29" name="Object 69"/>
          <p:cNvGraphicFramePr>
            <a:graphicFrameLocks/>
          </p:cNvGraphicFramePr>
          <p:nvPr/>
        </p:nvGraphicFramePr>
        <p:xfrm>
          <a:off x="5072063" y="2470150"/>
          <a:ext cx="3365500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Worksheet" r:id="rId8" imgW="2628900" imgH="2086066" progId="Excel.Sheet.8">
                  <p:embed followColorScheme="full"/>
                </p:oleObj>
              </mc:Choice>
              <mc:Fallback>
                <p:oleObj name="Worksheet" r:id="rId8" imgW="2628900" imgH="2086066" progId="Excel.Sheet.8">
                  <p:embed followColorScheme="full"/>
                  <p:pic>
                    <p:nvPicPr>
                      <p:cNvPr id="0" name="Picture 6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470150"/>
                        <a:ext cx="3365500" cy="267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2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15363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15364" name="Symbol zastępczy zawartości 1"/>
          <p:cNvSpPr txBox="1">
            <a:spLocks/>
          </p:cNvSpPr>
          <p:nvPr/>
        </p:nvSpPr>
        <p:spPr bwMode="auto">
          <a:xfrm>
            <a:off x="55229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15365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FC55B049-1595-4561-AC32-BEA2C16854D8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12</a:t>
            </a:fld>
            <a:endParaRPr sz="1000"/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Financial results inQ2 2012</a:t>
            </a:r>
          </a:p>
        </p:txBody>
      </p:sp>
      <p:sp>
        <p:nvSpPr>
          <p:cNvPr id="17" name="Prostokąt 19"/>
          <p:cNvSpPr>
            <a:spLocks noChangeArrowheads="1"/>
          </p:cNvSpPr>
          <p:nvPr/>
        </p:nvSpPr>
        <p:spPr bwMode="auto">
          <a:xfrm>
            <a:off x="928688" y="1428750"/>
            <a:ext cx="37830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pl-PL" sz="15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Profit from operating activities [PLN mil]</a:t>
            </a:r>
          </a:p>
        </p:txBody>
      </p:sp>
      <p:sp>
        <p:nvSpPr>
          <p:cNvPr id="18" name="Prostokąt 20"/>
          <p:cNvSpPr>
            <a:spLocks noChangeArrowheads="1"/>
          </p:cNvSpPr>
          <p:nvPr/>
        </p:nvSpPr>
        <p:spPr bwMode="auto">
          <a:xfrm>
            <a:off x="4500563" y="1428750"/>
            <a:ext cx="3714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pl-PL" sz="15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Net profit [PLN mil]</a:t>
            </a:r>
          </a:p>
        </p:txBody>
      </p:sp>
      <p:cxnSp>
        <p:nvCxnSpPr>
          <p:cNvPr id="21" name="Łącznik prosty ze strzałką 20"/>
          <p:cNvCxnSpPr/>
          <p:nvPr/>
        </p:nvCxnSpPr>
        <p:spPr>
          <a:xfrm flipV="1">
            <a:off x="6286512" y="2928934"/>
            <a:ext cx="857256" cy="285752"/>
          </a:xfrm>
          <a:prstGeom prst="straightConnector1">
            <a:avLst/>
          </a:prstGeom>
          <a:ln w="28575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6429388" y="2857496"/>
            <a:ext cx="577850" cy="571500"/>
          </a:xfrm>
          <a:prstGeom prst="ellipse">
            <a:avLst/>
          </a:prstGeom>
          <a:solidFill>
            <a:srgbClr val="F1C0A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i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12.96%</a:t>
            </a:r>
            <a:endParaRPr sz="11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5375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42844" y="5295900"/>
            <a:ext cx="871543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100000"/>
              <a:buFont typeface="Wingdings"/>
              <a:buChar char="v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The increase in operating profit inQ22012 by 87,18% y/y</a:t>
            </a:r>
            <a:endParaRPr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100000"/>
              <a:buFont typeface="Wingdings"/>
              <a:buChar char="v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The increase in net profit inQ2 2012 by 12,96% in relation to Q2 2011</a:t>
            </a:r>
            <a:endParaRPr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3" name="Łącznik prosty ze strzałką 32"/>
          <p:cNvCxnSpPr/>
          <p:nvPr/>
        </p:nvCxnSpPr>
        <p:spPr>
          <a:xfrm rot="5400000" flipH="1" flipV="1">
            <a:off x="2071671" y="2786057"/>
            <a:ext cx="1071570" cy="785820"/>
          </a:xfrm>
          <a:prstGeom prst="straightConnector1">
            <a:avLst/>
          </a:prstGeom>
          <a:ln w="28575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1"/>
          <p:cNvSpPr>
            <a:spLocks noChangeArrowheads="1"/>
          </p:cNvSpPr>
          <p:nvPr/>
        </p:nvSpPr>
        <p:spPr bwMode="auto">
          <a:xfrm>
            <a:off x="2357422" y="2857500"/>
            <a:ext cx="577850" cy="571500"/>
          </a:xfrm>
          <a:prstGeom prst="ellipse">
            <a:avLst/>
          </a:prstGeom>
          <a:solidFill>
            <a:srgbClr val="F1C0A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i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87.18%</a:t>
            </a:r>
            <a:endParaRPr sz="11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16387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16388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3EB8828E-975D-4F1A-A0C5-D5AF723531DD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13</a:t>
            </a:fld>
            <a:endParaRPr sz="1000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1" y="0"/>
            <a:ext cx="89344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Implementation of the gross profit from sales in H12012 </a:t>
            </a:r>
          </a:p>
        </p:txBody>
      </p:sp>
      <p:sp>
        <p:nvSpPr>
          <p:cNvPr id="4104" name="Prostokąt 4"/>
          <p:cNvSpPr>
            <a:spLocks noChangeArrowheads="1"/>
          </p:cNvSpPr>
          <p:nvPr/>
        </p:nvSpPr>
        <p:spPr bwMode="auto">
          <a:xfrm>
            <a:off x="357158" y="1125538"/>
            <a:ext cx="839155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  <a:spcAft>
                <a:spcPct val="65000"/>
              </a:spcAft>
              <a:buNone/>
            </a:pPr>
            <a:r>
              <a:rPr lang="pl-PL" sz="15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The level of gross profit earned from sales in H1 2012 is </a:t>
            </a:r>
            <a:r>
              <a:rPr lang="pl-PL" sz="15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PLN 43.65 mil. </a:t>
            </a:r>
            <a:r>
              <a:rPr lang="pl-PL" sz="15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The percentage of developer projects recognized in profit from sales:</a:t>
            </a:r>
          </a:p>
        </p:txBody>
      </p:sp>
      <p:graphicFrame>
        <p:nvGraphicFramePr>
          <p:cNvPr id="16391" name="Wykres 17"/>
          <p:cNvGraphicFramePr>
            <a:graphicFrameLocks/>
          </p:cNvGraphicFramePr>
          <p:nvPr/>
        </p:nvGraphicFramePr>
        <p:xfrm>
          <a:off x="1417638" y="1714500"/>
          <a:ext cx="62261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Worksheet" r:id="rId5" imgW="6248400" imgH="3438434" progId="Excel.Sheet.8">
                  <p:embed/>
                </p:oleObj>
              </mc:Choice>
              <mc:Fallback>
                <p:oleObj name="Worksheet" r:id="rId5" imgW="6248400" imgH="3438434" progId="Excel.Sheet.8">
                  <p:embed/>
                  <p:pic>
                    <p:nvPicPr>
                      <p:cNvPr id="0" name="Picture 6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1714500"/>
                        <a:ext cx="6226175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684213" y="4941888"/>
            <a:ext cx="2967037" cy="56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15000"/>
              </a:lnSpc>
              <a:spcBef>
                <a:spcPct val="50000"/>
              </a:spcBef>
              <a:spcAft>
                <a:spcPct val="65000"/>
              </a:spcAft>
              <a:buNone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Units recognized in results in H1 2012 vs H1 2011: </a:t>
            </a:r>
          </a:p>
        </p:txBody>
      </p:sp>
      <p:graphicFrame>
        <p:nvGraphicFramePr>
          <p:cNvPr id="16393" name="Wykres 1"/>
          <p:cNvGraphicFramePr>
            <a:graphicFrameLocks/>
          </p:cNvGraphicFramePr>
          <p:nvPr/>
        </p:nvGraphicFramePr>
        <p:xfrm>
          <a:off x="3000364" y="4643446"/>
          <a:ext cx="32512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Worksheet" r:id="rId8" imgW="3247934" imgH="1914434" progId="Excel.Sheet.8">
                  <p:embed/>
                </p:oleObj>
              </mc:Choice>
              <mc:Fallback>
                <p:oleObj name="Worksheet" r:id="rId8" imgW="3247934" imgH="1914434" progId="Excel.Sheet.8">
                  <p:embed/>
                  <p:pic>
                    <p:nvPicPr>
                      <p:cNvPr id="0" name="Picture 6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4643446"/>
                        <a:ext cx="3251200" cy="191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55" y="6076972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</p:grpSp>
      <p:sp>
        <p:nvSpPr>
          <p:cNvPr id="17411" name="Symbol zastępczy zawartości 1"/>
          <p:cNvSpPr txBox="1">
            <a:spLocks/>
          </p:cNvSpPr>
          <p:nvPr/>
        </p:nvSpPr>
        <p:spPr bwMode="auto">
          <a:xfrm>
            <a:off x="250825" y="3573463"/>
            <a:ext cx="2865438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17412" name="Symbol zastępczy zawartości 1"/>
          <p:cNvSpPr txBox="1">
            <a:spLocks/>
          </p:cNvSpPr>
          <p:nvPr/>
        </p:nvSpPr>
        <p:spPr bwMode="auto">
          <a:xfrm>
            <a:off x="55229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17413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66CD9315-D091-4D6E-A3C7-21AF99638BB9}" type="slidenum">
              <a:rPr lang="pl-PL" sz="1000" b="1" i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14</a:t>
            </a:fld>
            <a:endParaRPr sz="1000">
              <a:solidFill>
                <a:srgbClr val="000000"/>
              </a:solidFill>
            </a:endParaRPr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Premises from an offer for recognition in results </a:t>
            </a:r>
          </a:p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of subsequent quarters </a:t>
            </a:r>
          </a:p>
        </p:txBody>
      </p:sp>
      <p:sp>
        <p:nvSpPr>
          <p:cNvPr id="17415" name="pole tekstowe 15"/>
          <p:cNvSpPr txBox="1">
            <a:spLocks noChangeArrowheads="1"/>
          </p:cNvSpPr>
          <p:nvPr/>
        </p:nvSpPr>
        <p:spPr bwMode="auto">
          <a:xfrm>
            <a:off x="6011863" y="1254125"/>
            <a:ext cx="1484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pl-PL" sz="1400" b="1" i="1">
                <a:solidFill>
                  <a:srgbClr val="404040"/>
                </a:solidFill>
                <a:latin typeface="Arial"/>
                <a:ea typeface="+mn-ea"/>
                <a:cs typeface="Arial"/>
              </a:rPr>
              <a:t>* in units</a:t>
            </a:r>
            <a:endParaRPr sz="1400" dirty="0">
              <a:solidFill>
                <a:srgbClr val="404040"/>
              </a:solidFill>
            </a:endParaRPr>
          </a:p>
        </p:txBody>
      </p:sp>
      <p:graphicFrame>
        <p:nvGraphicFramePr>
          <p:cNvPr id="17416" name="Wykres 15"/>
          <p:cNvGraphicFramePr>
            <a:graphicFrameLocks/>
          </p:cNvGraphicFramePr>
          <p:nvPr/>
        </p:nvGraphicFramePr>
        <p:xfrm>
          <a:off x="-142875" y="1143000"/>
          <a:ext cx="8713788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Worksheet" r:id="rId5" imgW="8258266" imgH="4857931" progId="Excel.Sheet.8">
                  <p:embed/>
                </p:oleObj>
              </mc:Choice>
              <mc:Fallback>
                <p:oleObj name="Worksheet" r:id="rId5" imgW="8258266" imgH="4857931" progId="Excel.Sheet.8">
                  <p:embed/>
                  <p:pic>
                    <p:nvPicPr>
                      <p:cNvPr id="0" name="Picture 3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75" y="1143000"/>
                        <a:ext cx="8713788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55" y="6148410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/>
            <a:endParaRPr lang="pl-PL" sz="2600" b="1" dirty="0">
              <a:solidFill>
                <a:schemeClr val="bg1"/>
              </a:solidFill>
            </a:endParaRPr>
          </a:p>
        </p:txBody>
      </p:sp>
      <p:sp>
        <p:nvSpPr>
          <p:cNvPr id="3076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7" name="Symbol zastępczy zawartości 1"/>
          <p:cNvSpPr txBox="1">
            <a:spLocks/>
          </p:cNvSpPr>
          <p:nvPr/>
        </p:nvSpPr>
        <p:spPr bwMode="auto">
          <a:xfrm>
            <a:off x="55356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8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EF426B28-9D3C-46F1-A4B7-F01101B0AB76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15</a:t>
            </a:fld>
            <a:endParaRPr sz="1000"/>
          </a:p>
        </p:txBody>
      </p:sp>
      <p:pic>
        <p:nvPicPr>
          <p:cNvPr id="309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26988" y="3071810"/>
            <a:ext cx="9117012" cy="1470025"/>
          </a:xfrm>
          <a:prstGeom prst="rect">
            <a:avLst/>
          </a:prstGeom>
        </p:spPr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pl-PL" sz="3800" b="0" i="0" u="none" strike="noStrike" kern="0" cap="none" spc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ea typeface="+mj-ea"/>
                <a:cs typeface="+mj-cs"/>
              </a:rPr>
              <a:t>Implemented strategy</a:t>
            </a:r>
            <a:br>
              <a:rPr lang="pl-PL" sz="3800" b="0" i="0" u="none" strike="noStrike" kern="0" cap="none" spc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ea typeface="+mj-ea"/>
                <a:cs typeface="+mj-cs"/>
              </a:rPr>
            </a:br>
            <a:endParaRPr sz="3800" strike="noStrike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ymbol zastępczy numeru slajdu 2"/>
          <p:cNvSpPr txBox="1">
            <a:spLocks noGrp="1"/>
          </p:cNvSpPr>
          <p:nvPr/>
        </p:nvSpPr>
        <p:spPr bwMode="auto">
          <a:xfrm>
            <a:off x="3968750" y="2324097"/>
            <a:ext cx="1076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r>
              <a:rPr lang="pl-PL" sz="4000" b="1" i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III </a:t>
            </a:r>
            <a:endParaRPr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3336925" y="2139950"/>
            <a:ext cx="947738" cy="3167063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7029450" y="2381250"/>
            <a:ext cx="833438" cy="2935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0" name="Prostokąt 39"/>
          <p:cNvSpPr/>
          <p:nvPr/>
        </p:nvSpPr>
        <p:spPr>
          <a:xfrm>
            <a:off x="8099425" y="2381250"/>
            <a:ext cx="792163" cy="2935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289050" y="2381250"/>
            <a:ext cx="757238" cy="2935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306388" y="2381250"/>
            <a:ext cx="792162" cy="2935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Prostokąt 31"/>
          <p:cNvSpPr>
            <a:spLocks noChangeArrowheads="1"/>
          </p:cNvSpPr>
          <p:nvPr/>
        </p:nvSpPr>
        <p:spPr bwMode="auto">
          <a:xfrm>
            <a:off x="3263900" y="2166938"/>
            <a:ext cx="8937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Zegrze</a:t>
            </a:r>
          </a:p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Stryków</a:t>
            </a:r>
          </a:p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Cieszyn</a:t>
            </a:r>
          </a:p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Tarnowo</a:t>
            </a:r>
          </a:p>
        </p:txBody>
      </p:sp>
      <p:sp>
        <p:nvSpPr>
          <p:cNvPr id="19464" name="Prostokąt 31"/>
          <p:cNvSpPr>
            <a:spLocks noChangeArrowheads="1"/>
          </p:cNvSpPr>
          <p:nvPr/>
        </p:nvSpPr>
        <p:spPr bwMode="auto">
          <a:xfrm>
            <a:off x="3265488" y="309403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Krynica Zdroj</a:t>
            </a:r>
          </a:p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Szczecin</a:t>
            </a:r>
          </a:p>
        </p:txBody>
      </p:sp>
      <p:sp>
        <p:nvSpPr>
          <p:cNvPr id="8" name="Prostokąt 31"/>
          <p:cNvSpPr>
            <a:spLocks noChangeArrowheads="1"/>
          </p:cNvSpPr>
          <p:nvPr/>
        </p:nvSpPr>
        <p:spPr bwMode="auto">
          <a:xfrm>
            <a:off x="496888" y="2911475"/>
            <a:ext cx="10810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Hotels </a:t>
            </a:r>
          </a:p>
        </p:txBody>
      </p:sp>
      <p:sp>
        <p:nvSpPr>
          <p:cNvPr id="9" name="Prostokąt 31"/>
          <p:cNvSpPr>
            <a:spLocks noChangeArrowheads="1"/>
          </p:cNvSpPr>
          <p:nvPr/>
        </p:nvSpPr>
        <p:spPr bwMode="auto">
          <a:xfrm>
            <a:off x="258763" y="4556125"/>
            <a:ext cx="981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Office buildings</a:t>
            </a:r>
          </a:p>
        </p:txBody>
      </p:sp>
      <p:sp>
        <p:nvSpPr>
          <p:cNvPr id="10" name="Prostokąt 31"/>
          <p:cNvSpPr>
            <a:spLocks noChangeArrowheads="1"/>
          </p:cNvSpPr>
          <p:nvPr/>
        </p:nvSpPr>
        <p:spPr bwMode="auto">
          <a:xfrm>
            <a:off x="1212850" y="4556125"/>
            <a:ext cx="1081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A Class </a:t>
            </a:r>
          </a:p>
        </p:txBody>
      </p:sp>
      <p:sp>
        <p:nvSpPr>
          <p:cNvPr id="12" name="Prostokąt 31"/>
          <p:cNvSpPr>
            <a:spLocks noChangeArrowheads="1"/>
          </p:cNvSpPr>
          <p:nvPr/>
        </p:nvSpPr>
        <p:spPr bwMode="auto">
          <a:xfrm>
            <a:off x="2051050" y="4403725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Hanza Tower </a:t>
            </a:r>
          </a:p>
        </p:txBody>
      </p:sp>
      <p:sp>
        <p:nvSpPr>
          <p:cNvPr id="13" name="Prostokąt 31"/>
          <p:cNvSpPr>
            <a:spLocks noChangeArrowheads="1"/>
          </p:cNvSpPr>
          <p:nvPr/>
        </p:nvSpPr>
        <p:spPr bwMode="auto">
          <a:xfrm>
            <a:off x="2051050" y="4706938"/>
            <a:ext cx="1384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Jerozolimskie Point </a:t>
            </a:r>
          </a:p>
        </p:txBody>
      </p:sp>
      <p:sp>
        <p:nvSpPr>
          <p:cNvPr id="14" name="Prostokąt 31"/>
          <p:cNvSpPr>
            <a:spLocks noChangeArrowheads="1"/>
          </p:cNvSpPr>
          <p:nvPr/>
        </p:nvSpPr>
        <p:spPr bwMode="auto">
          <a:xfrm>
            <a:off x="3270250" y="4394200"/>
            <a:ext cx="1168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Szczecin</a:t>
            </a:r>
          </a:p>
        </p:txBody>
      </p:sp>
      <p:sp>
        <p:nvSpPr>
          <p:cNvPr id="22" name="Prostokąt 31"/>
          <p:cNvSpPr>
            <a:spLocks noChangeArrowheads="1"/>
          </p:cNvSpPr>
          <p:nvPr/>
        </p:nvSpPr>
        <p:spPr bwMode="auto">
          <a:xfrm>
            <a:off x="1298575" y="2735263"/>
            <a:ext cx="1081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2* &amp; 3* </a:t>
            </a:r>
          </a:p>
        </p:txBody>
      </p:sp>
      <p:sp>
        <p:nvSpPr>
          <p:cNvPr id="23" name="Prostokąt 31"/>
          <p:cNvSpPr>
            <a:spLocks noChangeArrowheads="1"/>
          </p:cNvSpPr>
          <p:nvPr/>
        </p:nvSpPr>
        <p:spPr bwMode="auto">
          <a:xfrm>
            <a:off x="1289050" y="3082925"/>
            <a:ext cx="1081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4* &amp; 5* </a:t>
            </a:r>
          </a:p>
        </p:txBody>
      </p:sp>
      <p:sp>
        <p:nvSpPr>
          <p:cNvPr id="26" name="Prostokąt 31"/>
          <p:cNvSpPr>
            <a:spLocks noChangeArrowheads="1"/>
          </p:cNvSpPr>
          <p:nvPr/>
        </p:nvSpPr>
        <p:spPr bwMode="auto">
          <a:xfrm>
            <a:off x="2017713" y="2728913"/>
            <a:ext cx="1366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Hotel 500 chain </a:t>
            </a:r>
          </a:p>
        </p:txBody>
      </p:sp>
      <p:sp>
        <p:nvSpPr>
          <p:cNvPr id="19474" name="Prostokąt 31"/>
          <p:cNvSpPr>
            <a:spLocks noChangeArrowheads="1"/>
          </p:cNvSpPr>
          <p:nvPr/>
        </p:nvSpPr>
        <p:spPr bwMode="auto">
          <a:xfrm>
            <a:off x="2008188" y="3095625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1. Czarny Potok</a:t>
            </a:r>
          </a:p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2. Hotel</a:t>
            </a:r>
          </a:p>
        </p:txBody>
      </p:sp>
      <p:sp>
        <p:nvSpPr>
          <p:cNvPr id="28" name="Prostokąt 31"/>
          <p:cNvSpPr>
            <a:spLocks noChangeArrowheads="1"/>
          </p:cNvSpPr>
          <p:nvPr/>
        </p:nvSpPr>
        <p:spPr bwMode="auto">
          <a:xfrm>
            <a:off x="3281363" y="4694238"/>
            <a:ext cx="1168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Warsaw</a:t>
            </a:r>
          </a:p>
        </p:txBody>
      </p:sp>
      <p:sp>
        <p:nvSpPr>
          <p:cNvPr id="29" name="Prostokąt 31"/>
          <p:cNvSpPr>
            <a:spLocks noChangeArrowheads="1"/>
          </p:cNvSpPr>
          <p:nvPr/>
        </p:nvSpPr>
        <p:spPr bwMode="auto">
          <a:xfrm>
            <a:off x="8024813" y="3930650"/>
            <a:ext cx="107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Flats </a:t>
            </a:r>
          </a:p>
        </p:txBody>
      </p:sp>
      <p:sp>
        <p:nvSpPr>
          <p:cNvPr id="30" name="Prostokąt 31"/>
          <p:cNvSpPr>
            <a:spLocks noChangeArrowheads="1"/>
          </p:cNvSpPr>
          <p:nvPr/>
        </p:nvSpPr>
        <p:spPr bwMode="auto">
          <a:xfrm>
            <a:off x="6959600" y="3805238"/>
            <a:ext cx="1439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Popular </a:t>
            </a:r>
            <a:r>
              <a:rPr lang="pl-PL" sz="1200" b="0" i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*</a:t>
            </a: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35" name="Prostokąt 31"/>
          <p:cNvSpPr>
            <a:spLocks noChangeArrowheads="1"/>
          </p:cNvSpPr>
          <p:nvPr/>
        </p:nvSpPr>
        <p:spPr bwMode="auto">
          <a:xfrm>
            <a:off x="6950075" y="407670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Apartments  </a:t>
            </a:r>
          </a:p>
        </p:txBody>
      </p:sp>
      <p:sp>
        <p:nvSpPr>
          <p:cNvPr id="36" name="Prostokąt 31"/>
          <p:cNvSpPr>
            <a:spLocks noChangeArrowheads="1"/>
          </p:cNvSpPr>
          <p:nvPr/>
        </p:nvSpPr>
        <p:spPr bwMode="auto">
          <a:xfrm>
            <a:off x="8070850" y="4992688"/>
            <a:ext cx="7000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Houses  </a:t>
            </a:r>
          </a:p>
        </p:txBody>
      </p:sp>
      <p:sp>
        <p:nvSpPr>
          <p:cNvPr id="37" name="Prostokąt 31"/>
          <p:cNvSpPr>
            <a:spLocks noChangeArrowheads="1"/>
          </p:cNvSpPr>
          <p:nvPr/>
        </p:nvSpPr>
        <p:spPr bwMode="auto">
          <a:xfrm>
            <a:off x="6946900" y="4903788"/>
            <a:ext cx="1439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Exclusive   </a:t>
            </a:r>
          </a:p>
        </p:txBody>
      </p:sp>
      <p:sp>
        <p:nvSpPr>
          <p:cNvPr id="39" name="Prostokąt 31"/>
          <p:cNvSpPr>
            <a:spLocks noChangeArrowheads="1"/>
          </p:cNvSpPr>
          <p:nvPr/>
        </p:nvSpPr>
        <p:spPr bwMode="auto">
          <a:xfrm>
            <a:off x="5353050" y="2427288"/>
            <a:ext cx="18827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1. Centrum I &amp; II</a:t>
            </a:r>
          </a:p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2. Górczewska Park</a:t>
            </a:r>
          </a:p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3. Osiedle Światowida</a:t>
            </a:r>
          </a:p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4. Lewandów Park</a:t>
            </a:r>
          </a:p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5. Zielona Dolina </a:t>
            </a:r>
          </a:p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6. Os. Bursztynowe</a:t>
            </a:r>
          </a:p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7. Villa Campina</a:t>
            </a:r>
            <a:b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</a:b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8. Oaza Piątkowo </a:t>
            </a:r>
            <a:b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</a:br>
            <a:endParaRPr sz="1200" dirty="0">
              <a:latin typeface="+mj-lt"/>
              <a:cs typeface="+mn-cs"/>
            </a:endParaRPr>
          </a:p>
          <a:p>
            <a:pPr algn="l">
              <a:buNone/>
            </a:pPr>
            <a:endParaRPr sz="1200" dirty="0">
              <a:latin typeface="+mj-lt"/>
              <a:cs typeface="+mn-cs"/>
            </a:endParaRPr>
          </a:p>
        </p:txBody>
      </p:sp>
      <p:sp>
        <p:nvSpPr>
          <p:cNvPr id="43" name="Prostokąt 31"/>
          <p:cNvSpPr>
            <a:spLocks noChangeArrowheads="1"/>
          </p:cNvSpPr>
          <p:nvPr/>
        </p:nvSpPr>
        <p:spPr bwMode="auto">
          <a:xfrm>
            <a:off x="5373688" y="4132263"/>
            <a:ext cx="116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OXYGEN</a:t>
            </a:r>
          </a:p>
        </p:txBody>
      </p:sp>
      <p:sp>
        <p:nvSpPr>
          <p:cNvPr id="44" name="Prostokąt 31"/>
          <p:cNvSpPr>
            <a:spLocks noChangeArrowheads="1"/>
          </p:cNvSpPr>
          <p:nvPr/>
        </p:nvSpPr>
        <p:spPr bwMode="auto">
          <a:xfrm>
            <a:off x="5364163" y="4903788"/>
            <a:ext cx="1203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Villa Campina </a:t>
            </a:r>
          </a:p>
        </p:txBody>
      </p:sp>
      <p:grpSp>
        <p:nvGrpSpPr>
          <p:cNvPr id="19484" name="Grupa 34"/>
          <p:cNvGrpSpPr>
            <a:grpSpLocks/>
          </p:cNvGrpSpPr>
          <p:nvPr/>
        </p:nvGrpSpPr>
        <p:grpSpPr bwMode="auto">
          <a:xfrm>
            <a:off x="1588" y="-47625"/>
            <a:ext cx="9142412" cy="6884988"/>
            <a:chOff x="1159" y="-27384"/>
            <a:chExt cx="9142841" cy="6885384"/>
          </a:xfrm>
        </p:grpSpPr>
        <p:cxnSp>
          <p:nvCxnSpPr>
            <p:cNvPr id="144" name="Łącznik prosty 33"/>
            <p:cNvCxnSpPr/>
            <p:nvPr/>
          </p:nvCxnSpPr>
          <p:spPr>
            <a:xfrm rot="5400000">
              <a:off x="5712422" y="3404194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Prostokąt 14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146" name="Łącznik prosty 35"/>
            <p:cNvCxnSpPr/>
            <p:nvPr/>
          </p:nvCxnSpPr>
          <p:spPr>
            <a:xfrm rot="5400000">
              <a:off x="-3284362" y="3383556"/>
              <a:ext cx="6625019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Prostokąt 14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19485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Diversification of income sources</a:t>
            </a:r>
          </a:p>
        </p:txBody>
      </p:sp>
      <p:cxnSp>
        <p:nvCxnSpPr>
          <p:cNvPr id="151" name="Łącznik prostoliniowy 150"/>
          <p:cNvCxnSpPr/>
          <p:nvPr/>
        </p:nvCxnSpPr>
        <p:spPr>
          <a:xfrm flipV="1">
            <a:off x="1098550" y="3051175"/>
            <a:ext cx="3113088" cy="12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Prostokąt 195"/>
          <p:cNvSpPr/>
          <p:nvPr/>
        </p:nvSpPr>
        <p:spPr>
          <a:xfrm>
            <a:off x="4356100" y="2149475"/>
            <a:ext cx="957263" cy="3167063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160" name="Łącznik prostoliniowy 159"/>
          <p:cNvCxnSpPr/>
          <p:nvPr/>
        </p:nvCxnSpPr>
        <p:spPr>
          <a:xfrm>
            <a:off x="4456113" y="4068763"/>
            <a:ext cx="3614737" cy="1587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Prostokąt 31"/>
          <p:cNvSpPr>
            <a:spLocks noChangeArrowheads="1"/>
          </p:cNvSpPr>
          <p:nvPr/>
        </p:nvSpPr>
        <p:spPr bwMode="auto">
          <a:xfrm>
            <a:off x="4500563" y="2628900"/>
            <a:ext cx="1166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Warsaw</a:t>
            </a:r>
          </a:p>
        </p:txBody>
      </p:sp>
      <p:cxnSp>
        <p:nvCxnSpPr>
          <p:cNvPr id="210" name="Łącznik prostoliniowy 209"/>
          <p:cNvCxnSpPr/>
          <p:nvPr/>
        </p:nvCxnSpPr>
        <p:spPr>
          <a:xfrm>
            <a:off x="4456113" y="5165725"/>
            <a:ext cx="3652837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Prostokąt 31"/>
          <p:cNvSpPr>
            <a:spLocks noChangeArrowheads="1"/>
          </p:cNvSpPr>
          <p:nvPr/>
        </p:nvSpPr>
        <p:spPr bwMode="auto">
          <a:xfrm>
            <a:off x="4510088" y="4110038"/>
            <a:ext cx="1168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Warsaw</a:t>
            </a:r>
          </a:p>
        </p:txBody>
      </p:sp>
      <p:sp>
        <p:nvSpPr>
          <p:cNvPr id="212" name="Prostokąt 31"/>
          <p:cNvSpPr>
            <a:spLocks noChangeArrowheads="1"/>
          </p:cNvSpPr>
          <p:nvPr/>
        </p:nvSpPr>
        <p:spPr bwMode="auto">
          <a:xfrm>
            <a:off x="4360863" y="4906963"/>
            <a:ext cx="116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Ożarów Maz</a:t>
            </a:r>
          </a:p>
        </p:txBody>
      </p:sp>
      <p:sp>
        <p:nvSpPr>
          <p:cNvPr id="225" name="Prostokąt 31"/>
          <p:cNvSpPr>
            <a:spLocks noChangeArrowheads="1"/>
          </p:cNvSpPr>
          <p:nvPr/>
        </p:nvSpPr>
        <p:spPr bwMode="auto">
          <a:xfrm>
            <a:off x="3060700" y="1328738"/>
            <a:ext cx="2879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J.W. CONSTRUCTION HOLDING S.A.</a:t>
            </a:r>
          </a:p>
        </p:txBody>
      </p:sp>
      <p:grpSp>
        <p:nvGrpSpPr>
          <p:cNvPr id="19494" name="Group 62"/>
          <p:cNvGrpSpPr>
            <a:grpSpLocks/>
          </p:cNvGrpSpPr>
          <p:nvPr/>
        </p:nvGrpSpPr>
        <p:grpSpPr bwMode="auto">
          <a:xfrm>
            <a:off x="357188" y="1249363"/>
            <a:ext cx="2455862" cy="515937"/>
            <a:chOff x="225" y="787"/>
            <a:chExt cx="1547" cy="325"/>
          </a:xfrm>
        </p:grpSpPr>
        <p:pic>
          <p:nvPicPr>
            <p:cNvPr id="19507" name="Picture 4" descr="D:\Prace\Prezentacja wynikowa\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787"/>
              <a:ext cx="154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8" name="pole tekstowe 58"/>
            <p:cNvSpPr txBox="1">
              <a:spLocks noChangeArrowheads="1"/>
            </p:cNvSpPr>
            <p:nvPr/>
          </p:nvSpPr>
          <p:spPr bwMode="auto">
            <a:xfrm>
              <a:off x="431" y="799"/>
              <a:ext cx="10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None/>
              </a:pPr>
              <a:r>
                <a:rPr lang="pl-PL" sz="1200" b="1" i="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COMMERCIAL SEGMENT</a:t>
              </a:r>
              <a:r>
                <a:rPr lang="pl-PL" sz="1200" b="1" i="1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 </a:t>
              </a:r>
            </a:p>
          </p:txBody>
        </p:sp>
      </p:grpSp>
      <p:grpSp>
        <p:nvGrpSpPr>
          <p:cNvPr id="19495" name="Group 63"/>
          <p:cNvGrpSpPr>
            <a:grpSpLocks/>
          </p:cNvGrpSpPr>
          <p:nvPr/>
        </p:nvGrpSpPr>
        <p:grpSpPr bwMode="auto">
          <a:xfrm>
            <a:off x="6257925" y="1270000"/>
            <a:ext cx="2455863" cy="515938"/>
            <a:chOff x="3942" y="800"/>
            <a:chExt cx="1547" cy="325"/>
          </a:xfrm>
        </p:grpSpPr>
        <p:pic>
          <p:nvPicPr>
            <p:cNvPr id="19505" name="Picture 4" descr="D:\Prace\Prezentacja wynikowa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" y="800"/>
              <a:ext cx="154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6" name="pole tekstowe 58"/>
            <p:cNvSpPr txBox="1">
              <a:spLocks noChangeArrowheads="1"/>
            </p:cNvSpPr>
            <p:nvPr/>
          </p:nvSpPr>
          <p:spPr bwMode="auto">
            <a:xfrm>
              <a:off x="4241" y="829"/>
              <a:ext cx="10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None/>
              </a:pPr>
              <a:r>
                <a:rPr lang="pl-PL" sz="1200" b="1" i="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HOUSING SEGMENT</a:t>
              </a:r>
              <a:r>
                <a:rPr lang="pl-PL" sz="1200" b="1" i="1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 </a:t>
              </a:r>
            </a:p>
          </p:txBody>
        </p:sp>
      </p:grpSp>
      <p:sp>
        <p:nvSpPr>
          <p:cNvPr id="56" name="Prostokąt 55"/>
          <p:cNvSpPr/>
          <p:nvPr/>
        </p:nvSpPr>
        <p:spPr>
          <a:xfrm>
            <a:off x="684213" y="5708650"/>
            <a:ext cx="184150" cy="196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7" name="Prostokąt 56"/>
          <p:cNvSpPr/>
          <p:nvPr/>
        </p:nvSpPr>
        <p:spPr>
          <a:xfrm>
            <a:off x="681038" y="6035675"/>
            <a:ext cx="184150" cy="195263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498" name="Symbol zastępczy zawartości 1"/>
          <p:cNvSpPr txBox="1">
            <a:spLocks/>
          </p:cNvSpPr>
          <p:nvPr/>
        </p:nvSpPr>
        <p:spPr bwMode="auto">
          <a:xfrm>
            <a:off x="676275" y="5621338"/>
            <a:ext cx="1352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77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20000"/>
              </a:spcBef>
              <a:buNone/>
            </a:pPr>
            <a:r>
              <a:rPr lang="pl-PL" sz="1600" b="0" i="0">
                <a:solidFill>
                  <a:srgbClr val="222268"/>
                </a:solidFill>
                <a:latin typeface="Arial"/>
                <a:ea typeface="+mn-ea"/>
                <a:cs typeface="Arial"/>
              </a:rPr>
              <a:t>prestige</a:t>
            </a:r>
          </a:p>
        </p:txBody>
      </p:sp>
      <p:sp>
        <p:nvSpPr>
          <p:cNvPr id="19499" name="Symbol zastępczy zawartości 1"/>
          <p:cNvSpPr txBox="1">
            <a:spLocks/>
          </p:cNvSpPr>
          <p:nvPr/>
        </p:nvSpPr>
        <p:spPr bwMode="auto">
          <a:xfrm>
            <a:off x="684213" y="5969000"/>
            <a:ext cx="1368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77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20000"/>
              </a:spcBef>
              <a:buNone/>
            </a:pPr>
            <a:r>
              <a:rPr lang="pl-PL" sz="1600" b="0" i="0">
                <a:solidFill>
                  <a:srgbClr val="222268"/>
                </a:solidFill>
                <a:latin typeface="Arial"/>
                <a:ea typeface="+mn-ea"/>
                <a:cs typeface="Arial"/>
              </a:rPr>
              <a:t>location</a:t>
            </a:r>
          </a:p>
        </p:txBody>
      </p:sp>
      <p:sp>
        <p:nvSpPr>
          <p:cNvPr id="58" name="Prostokąt 31"/>
          <p:cNvSpPr>
            <a:spLocks noChangeArrowheads="1"/>
          </p:cNvSpPr>
          <p:nvPr/>
        </p:nvSpPr>
        <p:spPr bwMode="auto">
          <a:xfrm>
            <a:off x="4864100" y="2424113"/>
            <a:ext cx="11668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Łódź </a:t>
            </a:r>
          </a:p>
        </p:txBody>
      </p:sp>
      <p:sp>
        <p:nvSpPr>
          <p:cNvPr id="59" name="Prostokąt 31"/>
          <p:cNvSpPr>
            <a:spLocks noChangeArrowheads="1"/>
          </p:cNvSpPr>
          <p:nvPr/>
        </p:nvSpPr>
        <p:spPr bwMode="auto">
          <a:xfrm>
            <a:off x="4351338" y="3505200"/>
            <a:ext cx="1166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Ożarów Maz</a:t>
            </a:r>
          </a:p>
        </p:txBody>
      </p:sp>
      <p:sp>
        <p:nvSpPr>
          <p:cNvPr id="19502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AAAD044B-57FA-4787-BF6C-98D2B6678A80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16</a:t>
            </a:fld>
            <a:endParaRPr sz="1000"/>
          </a:p>
        </p:txBody>
      </p:sp>
      <p:sp>
        <p:nvSpPr>
          <p:cNvPr id="62" name="Prostokąt 31"/>
          <p:cNvSpPr>
            <a:spLocks noChangeArrowheads="1"/>
          </p:cNvSpPr>
          <p:nvPr/>
        </p:nvSpPr>
        <p:spPr bwMode="auto">
          <a:xfrm>
            <a:off x="4656138" y="3695700"/>
            <a:ext cx="755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Poznań</a:t>
            </a:r>
          </a:p>
        </p:txBody>
      </p:sp>
      <p:pic>
        <p:nvPicPr>
          <p:cNvPr id="19504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/>
            <a:endParaRPr lang="pl-PL" sz="2600" b="1" dirty="0">
              <a:solidFill>
                <a:schemeClr val="bg1"/>
              </a:solidFill>
            </a:endParaRPr>
          </a:p>
        </p:txBody>
      </p:sp>
      <p:sp>
        <p:nvSpPr>
          <p:cNvPr id="3076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7" name="Symbol zastępczy zawartości 1"/>
          <p:cNvSpPr txBox="1">
            <a:spLocks/>
          </p:cNvSpPr>
          <p:nvPr/>
        </p:nvSpPr>
        <p:spPr bwMode="auto">
          <a:xfrm>
            <a:off x="55356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8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EF426B28-9D3C-46F1-A4B7-F01101B0AB76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17</a:t>
            </a:fld>
            <a:endParaRPr sz="1000"/>
          </a:p>
        </p:txBody>
      </p:sp>
      <p:pic>
        <p:nvPicPr>
          <p:cNvPr id="309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23875" y="-24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Systematic growth in the value of the Company's assets</a:t>
            </a:r>
            <a:endParaRPr sz="2600" dirty="0">
              <a:solidFill>
                <a:schemeClr val="bg1"/>
              </a:solidFill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214282" y="1285860"/>
            <a:ext cx="2857520" cy="515938"/>
            <a:chOff x="214282" y="1285860"/>
            <a:chExt cx="2857520" cy="515938"/>
          </a:xfrm>
        </p:grpSpPr>
        <p:grpSp>
          <p:nvGrpSpPr>
            <p:cNvPr id="18" name="Group 62"/>
            <p:cNvGrpSpPr>
              <a:grpSpLocks/>
            </p:cNvGrpSpPr>
            <p:nvPr/>
          </p:nvGrpSpPr>
          <p:grpSpPr bwMode="auto">
            <a:xfrm>
              <a:off x="615940" y="1285860"/>
              <a:ext cx="2455862" cy="515938"/>
              <a:chOff x="225" y="787"/>
              <a:chExt cx="1547" cy="325"/>
            </a:xfrm>
          </p:grpSpPr>
          <p:pic>
            <p:nvPicPr>
              <p:cNvPr id="20" name="Picture 4" descr="D:\Prace\Prezentacja wynikowa\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" y="787"/>
                <a:ext cx="1547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pole tekstowe 58"/>
              <p:cNvSpPr txBox="1">
                <a:spLocks noChangeArrowheads="1"/>
              </p:cNvSpPr>
              <p:nvPr/>
            </p:nvSpPr>
            <p:spPr bwMode="auto">
              <a:xfrm>
                <a:off x="431" y="799"/>
                <a:ext cx="108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buNone/>
                </a:pPr>
                <a:r>
                  <a:rPr lang="pl-PL" sz="1100" b="1" i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OFFICE- SERVICESEGMENT</a:t>
                </a:r>
                <a:r>
                  <a:rPr lang="pl-PL" sz="1100" b="1" i="1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 </a:t>
                </a:r>
                <a:endParaRPr sz="1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Prostokąt 18"/>
            <p:cNvSpPr/>
            <p:nvPr/>
          </p:nvSpPr>
          <p:spPr>
            <a:xfrm>
              <a:off x="214282" y="1428736"/>
              <a:ext cx="214312" cy="215900"/>
            </a:xfrm>
            <a:prstGeom prst="rect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</a:endParaRPr>
            </a:p>
          </p:txBody>
        </p:sp>
      </p:grpSp>
      <p:sp>
        <p:nvSpPr>
          <p:cNvPr id="22" name="Symbol zastępczy zawartości 1"/>
          <p:cNvSpPr txBox="1">
            <a:spLocks/>
          </p:cNvSpPr>
          <p:nvPr/>
        </p:nvSpPr>
        <p:spPr bwMode="auto">
          <a:xfrm>
            <a:off x="71406" y="4500570"/>
            <a:ext cx="3000396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77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20000"/>
              </a:spcBef>
              <a:buNone/>
            </a:pPr>
            <a:r>
              <a:rPr lang="pl-PL" sz="1300" b="0" i="0">
                <a:solidFill>
                  <a:srgbClr val="222268"/>
                </a:solidFill>
                <a:latin typeface="Arial"/>
                <a:ea typeface="+mn-ea"/>
                <a:cs typeface="Arial"/>
              </a:rPr>
              <a:t>1. Tarnowo</a:t>
            </a:r>
          </a:p>
          <a:p>
            <a:pPr algn="l">
              <a:spcBef>
                <a:spcPct val="20000"/>
              </a:spcBef>
              <a:buNone/>
            </a:pPr>
            <a:r>
              <a:rPr lang="pl-PL" sz="1300" b="0" i="0">
                <a:solidFill>
                  <a:srgbClr val="222268"/>
                </a:solidFill>
                <a:latin typeface="Arial"/>
                <a:ea typeface="+mn-ea"/>
                <a:cs typeface="Arial"/>
              </a:rPr>
              <a:t>2. Stryków</a:t>
            </a:r>
          </a:p>
          <a:p>
            <a:pPr algn="l">
              <a:spcBef>
                <a:spcPct val="20000"/>
              </a:spcBef>
              <a:buNone/>
            </a:pPr>
            <a:r>
              <a:rPr lang="pl-PL" sz="1300" b="0" i="0">
                <a:solidFill>
                  <a:srgbClr val="222268"/>
                </a:solidFill>
                <a:latin typeface="Arial"/>
                <a:ea typeface="+mn-ea"/>
                <a:cs typeface="Arial"/>
              </a:rPr>
              <a:t>3. Cieszyn</a:t>
            </a:r>
          </a:p>
          <a:p>
            <a:pPr algn="l">
              <a:spcBef>
                <a:spcPct val="20000"/>
              </a:spcBef>
              <a:buNone/>
            </a:pPr>
            <a:r>
              <a:rPr lang="pl-PL" sz="1300" b="0" i="0">
                <a:solidFill>
                  <a:srgbClr val="222268"/>
                </a:solidFill>
                <a:latin typeface="Arial"/>
                <a:ea typeface="+mn-ea"/>
                <a:cs typeface="Arial"/>
              </a:rPr>
              <a:t>4. Zegrze</a:t>
            </a:r>
          </a:p>
          <a:p>
            <a:pPr algn="l">
              <a:spcBef>
                <a:spcPct val="20000"/>
              </a:spcBef>
              <a:buNone/>
            </a:pPr>
            <a:r>
              <a:rPr lang="pl-PL" sz="1300" b="0" i="0">
                <a:solidFill>
                  <a:srgbClr val="222268"/>
                </a:solidFill>
                <a:latin typeface="Arial"/>
                <a:ea typeface="+mn-ea"/>
                <a:cs typeface="Arial"/>
              </a:rPr>
              <a:t>5. Krynica Zdroj Czarny Potok</a:t>
            </a:r>
            <a:endParaRPr sz="1300" dirty="0">
              <a:solidFill>
                <a:srgbClr val="222268"/>
              </a:solidFill>
            </a:endParaRPr>
          </a:p>
        </p:txBody>
      </p:sp>
      <p:sp>
        <p:nvSpPr>
          <p:cNvPr id="23" name="Symbol zastępczy zawartości 1"/>
          <p:cNvSpPr txBox="1">
            <a:spLocks/>
          </p:cNvSpPr>
          <p:nvPr/>
        </p:nvSpPr>
        <p:spPr bwMode="auto">
          <a:xfrm>
            <a:off x="0" y="1857364"/>
            <a:ext cx="46434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77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20000"/>
              </a:spcBef>
              <a:buNone/>
            </a:pPr>
            <a:r>
              <a:rPr lang="pl-PL" sz="1300" b="0" i="0">
                <a:solidFill>
                  <a:srgbClr val="222268"/>
                </a:solidFill>
                <a:latin typeface="Arial"/>
                <a:ea typeface="+mn-ea"/>
                <a:cs typeface="Arial"/>
              </a:rPr>
              <a:t>1. Szczecin: Hanza Tower</a:t>
            </a:r>
          </a:p>
          <a:p>
            <a:pPr algn="l">
              <a:spcBef>
                <a:spcPct val="20000"/>
              </a:spcBef>
              <a:buNone/>
            </a:pPr>
            <a:r>
              <a:rPr lang="pl-PL" sz="1300" b="0" i="0">
                <a:solidFill>
                  <a:srgbClr val="222268"/>
                </a:solidFill>
                <a:latin typeface="Arial"/>
                <a:ea typeface="+mn-ea"/>
                <a:cs typeface="Arial"/>
              </a:rPr>
              <a:t>2. Warsaw: Jerozolimskie Point</a:t>
            </a:r>
          </a:p>
          <a:p>
            <a:pPr algn="l">
              <a:spcBef>
                <a:spcPct val="20000"/>
              </a:spcBef>
              <a:buNone/>
            </a:pPr>
            <a:r>
              <a:rPr lang="pl-PL" sz="1300" b="0" i="0">
                <a:solidFill>
                  <a:srgbClr val="222268"/>
                </a:solidFill>
                <a:latin typeface="Arial"/>
                <a:ea typeface="+mn-ea"/>
                <a:cs typeface="Arial"/>
              </a:rPr>
              <a:t>3. Warsaw:, at Pileckiego Street</a:t>
            </a:r>
          </a:p>
          <a:p>
            <a:pPr algn="l">
              <a:spcBef>
                <a:spcPct val="20000"/>
              </a:spcBef>
              <a:buNone/>
            </a:pPr>
            <a:r>
              <a:rPr lang="pl-PL" sz="1300" b="0" i="0">
                <a:solidFill>
                  <a:srgbClr val="222268"/>
                </a:solidFill>
                <a:latin typeface="Arial"/>
                <a:ea typeface="+mn-ea"/>
                <a:cs typeface="Arial"/>
              </a:rPr>
              <a:t>4. Warsaw: Kasprzaka office-service part </a:t>
            </a:r>
          </a:p>
          <a:p>
            <a:pPr algn="l">
              <a:spcBef>
                <a:spcPct val="20000"/>
              </a:spcBef>
              <a:buNone/>
            </a:pPr>
            <a:endParaRPr sz="1300" dirty="0" smtClean="0">
              <a:solidFill>
                <a:srgbClr val="222268"/>
              </a:solidFill>
            </a:endParaRPr>
          </a:p>
          <a:p>
            <a:pPr algn="l">
              <a:spcBef>
                <a:spcPct val="20000"/>
              </a:spcBef>
              <a:buNone/>
            </a:pPr>
            <a:endParaRPr sz="1300" dirty="0" smtClean="0">
              <a:solidFill>
                <a:srgbClr val="222268"/>
              </a:solidFill>
            </a:endParaRPr>
          </a:p>
          <a:p>
            <a:pPr algn="l">
              <a:spcBef>
                <a:spcPct val="20000"/>
              </a:spcBef>
              <a:buNone/>
            </a:pPr>
            <a:endParaRPr sz="1300" dirty="0">
              <a:solidFill>
                <a:srgbClr val="222268"/>
              </a:solidFill>
            </a:endParaRPr>
          </a:p>
          <a:p>
            <a:pPr algn="l">
              <a:spcBef>
                <a:spcPct val="20000"/>
              </a:spcBef>
              <a:buNone/>
            </a:pPr>
            <a:endParaRPr sz="1300" dirty="0">
              <a:solidFill>
                <a:srgbClr val="222268"/>
              </a:solidFill>
            </a:endParaRPr>
          </a:p>
        </p:txBody>
      </p:sp>
      <p:sp>
        <p:nvSpPr>
          <p:cNvPr id="24" name="Prostokąt 31"/>
          <p:cNvSpPr>
            <a:spLocks noChangeArrowheads="1"/>
          </p:cNvSpPr>
          <p:nvPr/>
        </p:nvSpPr>
        <p:spPr bwMode="auto">
          <a:xfrm>
            <a:off x="285720" y="2928934"/>
            <a:ext cx="32543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1400" b="1" i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The target estimated value </a:t>
            </a:r>
            <a:endParaRPr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1400" b="1" i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is PLN 1.1 bil</a:t>
            </a:r>
            <a:endParaRPr sz="1400" dirty="0">
              <a:solidFill>
                <a:srgbClr val="FF0000"/>
              </a:solidFill>
            </a:endParaRPr>
          </a:p>
          <a:p>
            <a:pPr algn="ctr">
              <a:buNone/>
            </a:pP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357158" y="4056070"/>
            <a:ext cx="214312" cy="2159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>
                <a:solidFill>
                  <a:srgbClr val="009900"/>
                </a:solidFill>
              </a:ln>
              <a:solidFill>
                <a:srgbClr val="009900"/>
              </a:solidFill>
            </a:endParaRPr>
          </a:p>
        </p:txBody>
      </p:sp>
      <p:pic>
        <p:nvPicPr>
          <p:cNvPr id="27" name="Picture 4" descr="D:\Prace\Prezentacja wynikowa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0" y="3913194"/>
            <a:ext cx="24558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ole tekstowe 58"/>
          <p:cNvSpPr txBox="1">
            <a:spLocks noChangeArrowheads="1"/>
          </p:cNvSpPr>
          <p:nvPr/>
        </p:nvSpPr>
        <p:spPr bwMode="auto">
          <a:xfrm>
            <a:off x="942965" y="4000504"/>
            <a:ext cx="1727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pl-PL" sz="11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HOTEL CHAIN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29" name="Prostokąt 31"/>
          <p:cNvSpPr>
            <a:spLocks noChangeArrowheads="1"/>
          </p:cNvSpPr>
          <p:nvPr/>
        </p:nvSpPr>
        <p:spPr bwMode="auto">
          <a:xfrm>
            <a:off x="357158" y="5715016"/>
            <a:ext cx="32543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1400" b="1" i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The target estimated value </a:t>
            </a:r>
            <a:endParaRPr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1400" b="1" i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is PLN 280 bil</a:t>
            </a:r>
            <a:endParaRPr sz="1400" dirty="0">
              <a:solidFill>
                <a:srgbClr val="FF0000"/>
              </a:solidFill>
            </a:endParaRPr>
          </a:p>
          <a:p>
            <a:pPr algn="ctr">
              <a:buNone/>
            </a:pPr>
            <a:endParaRPr sz="1600" dirty="0">
              <a:solidFill>
                <a:srgbClr val="FF000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8796" y="1357298"/>
            <a:ext cx="48151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/>
            <a:endParaRPr lang="pl-PL" sz="2600" b="1" dirty="0">
              <a:solidFill>
                <a:schemeClr val="bg1"/>
              </a:solidFill>
            </a:endParaRPr>
          </a:p>
        </p:txBody>
      </p:sp>
      <p:sp>
        <p:nvSpPr>
          <p:cNvPr id="3076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7" name="Symbol zastępczy zawartości 1"/>
          <p:cNvSpPr txBox="1">
            <a:spLocks/>
          </p:cNvSpPr>
          <p:nvPr/>
        </p:nvSpPr>
        <p:spPr bwMode="auto">
          <a:xfrm>
            <a:off x="55356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8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EF426B28-9D3C-46F1-A4B7-F01101B0AB76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18</a:t>
            </a:fld>
            <a:endParaRPr sz="1000"/>
          </a:p>
        </p:txBody>
      </p:sp>
      <p:pic>
        <p:nvPicPr>
          <p:cNvPr id="309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26988" y="3071810"/>
            <a:ext cx="9117012" cy="1470025"/>
          </a:xfrm>
          <a:prstGeom prst="rect">
            <a:avLst/>
          </a:prstGeom>
        </p:spPr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pl-PL" sz="3800" b="0" i="0" u="none" strike="noStrike" kern="0" cap="none" spc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ea typeface="+mj-ea"/>
                <a:cs typeface="+mj-cs"/>
              </a:rPr>
              <a:t>Implemented investments</a:t>
            </a:r>
            <a:br>
              <a:rPr lang="pl-PL" sz="3800" b="0" i="0" u="none" strike="noStrike" kern="0" cap="none" spc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ea typeface="+mj-ea"/>
                <a:cs typeface="+mj-cs"/>
              </a:rPr>
            </a:br>
            <a:endParaRPr sz="3800" strike="noStrike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ymbol zastępczy numeru slajdu 2"/>
          <p:cNvSpPr txBox="1">
            <a:spLocks noGrp="1"/>
          </p:cNvSpPr>
          <p:nvPr/>
        </p:nvSpPr>
        <p:spPr bwMode="auto">
          <a:xfrm>
            <a:off x="3968750" y="2324097"/>
            <a:ext cx="1076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r>
              <a:rPr lang="pl-PL" sz="4000" b="1" i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IV </a:t>
            </a:r>
            <a:endParaRPr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4"/>
          <p:cNvGraphicFramePr>
            <a:graphicFrameLocks/>
          </p:cNvGraphicFramePr>
          <p:nvPr/>
        </p:nvGraphicFramePr>
        <p:xfrm>
          <a:off x="214282" y="2857496"/>
          <a:ext cx="7800975" cy="332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531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2533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B4EFF166-184D-4215-938E-BA16D748DDCD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19</a:t>
            </a:fld>
            <a:endParaRPr sz="1000" dirty="0"/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Implemented investments in H12012 </a:t>
            </a:r>
          </a:p>
        </p:txBody>
      </p:sp>
      <p:grpSp>
        <p:nvGrpSpPr>
          <p:cNvPr id="22535" name="Group 62"/>
          <p:cNvGrpSpPr>
            <a:grpSpLocks/>
          </p:cNvGrpSpPr>
          <p:nvPr/>
        </p:nvGrpSpPr>
        <p:grpSpPr bwMode="auto">
          <a:xfrm>
            <a:off x="842963" y="1114425"/>
            <a:ext cx="2455862" cy="515938"/>
            <a:chOff x="225" y="787"/>
            <a:chExt cx="1547" cy="325"/>
          </a:xfrm>
        </p:grpSpPr>
        <p:pic>
          <p:nvPicPr>
            <p:cNvPr id="22554" name="Picture 4" descr="D:\Prace\Prezentacja wynikowa\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787"/>
              <a:ext cx="154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5" name="pole tekstowe 58"/>
            <p:cNvSpPr txBox="1">
              <a:spLocks noChangeArrowheads="1"/>
            </p:cNvSpPr>
            <p:nvPr/>
          </p:nvSpPr>
          <p:spPr bwMode="auto">
            <a:xfrm>
              <a:off x="431" y="799"/>
              <a:ext cx="10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None/>
              </a:pPr>
              <a:r>
                <a:rPr lang="pl-PL" sz="1200" b="1" i="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HOUSING SEGMENT</a:t>
              </a:r>
              <a:r>
                <a:rPr lang="pl-PL" sz="1200" b="1" i="1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 </a:t>
              </a:r>
            </a:p>
          </p:txBody>
        </p:sp>
      </p:grpSp>
      <p:graphicFrame>
        <p:nvGraphicFramePr>
          <p:cNvPr id="22536" name="Wykres 1"/>
          <p:cNvGraphicFramePr>
            <a:graphicFrameLocks/>
          </p:cNvGraphicFramePr>
          <p:nvPr/>
        </p:nvGraphicFramePr>
        <p:xfrm>
          <a:off x="1468466" y="785794"/>
          <a:ext cx="7175500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Worksheet" r:id="rId7" imgW="7182031" imgH="3429000" progId="Excel.Sheet.8">
                  <p:embed/>
                </p:oleObj>
              </mc:Choice>
              <mc:Fallback>
                <p:oleObj name="Worksheet" r:id="rId7" imgW="7182031" imgH="3429000" progId="Excel.Sheet.8">
                  <p:embed/>
                  <p:pic>
                    <p:nvPicPr>
                      <p:cNvPr id="0" name="Picture 5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66" y="785794"/>
                        <a:ext cx="7175500" cy="342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7" name="Grupa 7"/>
          <p:cNvGrpSpPr>
            <a:grpSpLocks/>
          </p:cNvGrpSpPr>
          <p:nvPr/>
        </p:nvGrpSpPr>
        <p:grpSpPr bwMode="auto">
          <a:xfrm>
            <a:off x="7727950" y="1292225"/>
            <a:ext cx="792163" cy="606425"/>
            <a:chOff x="1872796" y="1820153"/>
            <a:chExt cx="792089" cy="606262"/>
          </a:xfrm>
        </p:grpSpPr>
        <p:sp>
          <p:nvSpPr>
            <p:cNvPr id="5" name="Elipsa 4"/>
            <p:cNvSpPr/>
            <p:nvPr/>
          </p:nvSpPr>
          <p:spPr>
            <a:xfrm>
              <a:off x="1950577" y="1820153"/>
              <a:ext cx="611130" cy="606262"/>
            </a:xfrm>
            <a:prstGeom prst="ellipse">
              <a:avLst/>
            </a:prstGeom>
            <a:solidFill>
              <a:srgbClr val="F1C0AD"/>
            </a:solidFill>
            <a:ln>
              <a:solidFill>
                <a:srgbClr val="F1C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2553" name="pole tekstowe 3"/>
            <p:cNvSpPr txBox="1">
              <a:spLocks noChangeArrowheads="1"/>
            </p:cNvSpPr>
            <p:nvPr/>
          </p:nvSpPr>
          <p:spPr bwMode="auto">
            <a:xfrm>
              <a:off x="1872796" y="1905151"/>
              <a:ext cx="7920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None/>
              </a:pPr>
              <a:r>
                <a:rPr lang="pl-PL" sz="1200" b="1" i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Number of units</a:t>
              </a:r>
            </a:p>
          </p:txBody>
        </p:sp>
      </p:grpSp>
      <p:pic>
        <p:nvPicPr>
          <p:cNvPr id="22544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00768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5" name="Grupa 6"/>
          <p:cNvGrpSpPr>
            <a:grpSpLocks/>
          </p:cNvGrpSpPr>
          <p:nvPr/>
        </p:nvGrpSpPr>
        <p:grpSpPr bwMode="auto">
          <a:xfrm>
            <a:off x="285720" y="3929067"/>
            <a:ext cx="857256" cy="642942"/>
            <a:chOff x="6163542" y="3971535"/>
            <a:chExt cx="792089" cy="581041"/>
          </a:xfrm>
        </p:grpSpPr>
        <p:sp>
          <p:nvSpPr>
            <p:cNvPr id="6" name="Elipsa 5"/>
            <p:cNvSpPr/>
            <p:nvPr/>
          </p:nvSpPr>
          <p:spPr>
            <a:xfrm>
              <a:off x="6282995" y="3971535"/>
              <a:ext cx="583045" cy="581041"/>
            </a:xfrm>
            <a:prstGeom prst="ellipse">
              <a:avLst/>
            </a:prstGeom>
            <a:solidFill>
              <a:srgbClr val="F1C0AD"/>
            </a:solidFill>
            <a:ln>
              <a:solidFill>
                <a:srgbClr val="F1C0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2551" name="pole tekstowe 18"/>
            <p:cNvSpPr txBox="1">
              <a:spLocks noChangeArrowheads="1"/>
            </p:cNvSpPr>
            <p:nvPr/>
          </p:nvSpPr>
          <p:spPr bwMode="auto">
            <a:xfrm>
              <a:off x="6163542" y="4136256"/>
              <a:ext cx="7920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None/>
              </a:pPr>
              <a:r>
                <a:rPr lang="pl-PL" sz="1200" b="1" i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UFS</a:t>
              </a:r>
            </a:p>
          </p:txBody>
        </p:sp>
      </p:grpSp>
      <p:sp>
        <p:nvSpPr>
          <p:cNvPr id="22547" name="Text Box 24"/>
          <p:cNvSpPr txBox="1">
            <a:spLocks noChangeArrowheads="1"/>
          </p:cNvSpPr>
          <p:nvPr/>
        </p:nvSpPr>
        <p:spPr bwMode="auto">
          <a:xfrm>
            <a:off x="5456250" y="5572140"/>
            <a:ext cx="90170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l-PL" sz="1100" b="1" i="0">
                <a:solidFill>
                  <a:schemeClr val="tx1"/>
                </a:solidFill>
                <a:latin typeface="Calibri"/>
                <a:ea typeface="+mn-ea"/>
                <a:cs typeface="Arial"/>
              </a:rPr>
              <a:t>„Oaza</a:t>
            </a:r>
            <a:br>
              <a:rPr lang="pl-PL" sz="1100" b="1" i="0">
                <a:solidFill>
                  <a:schemeClr val="tx1"/>
                </a:solidFill>
                <a:latin typeface="Calibri"/>
                <a:ea typeface="+mn-ea"/>
                <a:cs typeface="Arial"/>
              </a:rPr>
            </a:br>
            <a:r>
              <a:rPr lang="pl-PL" sz="1100" b="1" i="0">
                <a:solidFill>
                  <a:schemeClr val="tx1"/>
                </a:solidFill>
                <a:latin typeface="Calibri"/>
                <a:ea typeface="+mn-ea"/>
                <a:cs typeface="Arial"/>
              </a:rPr>
              <a:t>Piątkowo”</a:t>
            </a:r>
          </a:p>
        </p:txBody>
      </p:sp>
      <p:sp>
        <p:nvSpPr>
          <p:cNvPr id="22549" name="Text Box 24"/>
          <p:cNvSpPr txBox="1">
            <a:spLocks noChangeArrowheads="1"/>
          </p:cNvSpPr>
          <p:nvPr/>
        </p:nvSpPr>
        <p:spPr bwMode="auto">
          <a:xfrm>
            <a:off x="1643042" y="5715016"/>
            <a:ext cx="820738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l-PL" sz="1100" b="1" i="0">
                <a:solidFill>
                  <a:schemeClr val="tx1"/>
                </a:solidFill>
                <a:latin typeface="Calibri"/>
                <a:ea typeface="+mn-ea"/>
                <a:cs typeface="Arial"/>
              </a:rPr>
              <a:t>"OXYGEN"</a:t>
            </a:r>
          </a:p>
        </p:txBody>
      </p:sp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2000240"/>
            <a:ext cx="1071570" cy="80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999" sy="999" algn="tl" rotWithShape="0">
              <a:srgbClr val="333333"/>
            </a:outerShdw>
          </a:effectLst>
        </p:spPr>
      </p:pic>
      <p:grpSp>
        <p:nvGrpSpPr>
          <p:cNvPr id="40" name="Grupa 39"/>
          <p:cNvGrpSpPr/>
          <p:nvPr/>
        </p:nvGrpSpPr>
        <p:grpSpPr>
          <a:xfrm>
            <a:off x="741342" y="2925762"/>
            <a:ext cx="7648596" cy="633325"/>
            <a:chOff x="741342" y="2925762"/>
            <a:chExt cx="7648596" cy="633325"/>
          </a:xfrm>
        </p:grpSpPr>
        <p:sp>
          <p:nvSpPr>
            <p:cNvPr id="22539" name="Text Box 22"/>
            <p:cNvSpPr txBox="1">
              <a:spLocks noChangeArrowheads="1"/>
            </p:cNvSpPr>
            <p:nvPr/>
          </p:nvSpPr>
          <p:spPr bwMode="auto">
            <a:xfrm>
              <a:off x="7091363" y="2962187"/>
              <a:ext cx="1298575" cy="4286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pl-PL" sz="1100" b="1" i="0">
                  <a:solidFill>
                    <a:schemeClr val="tx1"/>
                  </a:solidFill>
                  <a:latin typeface="Calibri"/>
                  <a:ea typeface="+mn-ea"/>
                  <a:cs typeface="Arial"/>
                </a:rPr>
                <a:t>"Zielona Dolina I" Zdziarska Street</a:t>
              </a:r>
            </a:p>
          </p:txBody>
        </p:sp>
        <p:sp>
          <p:nvSpPr>
            <p:cNvPr id="22540" name="Text Box 24"/>
            <p:cNvSpPr txBox="1">
              <a:spLocks noChangeArrowheads="1"/>
            </p:cNvSpPr>
            <p:nvPr/>
          </p:nvSpPr>
          <p:spPr bwMode="auto">
            <a:xfrm>
              <a:off x="6411913" y="2949487"/>
              <a:ext cx="785812" cy="60016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pl-PL" sz="1100" b="1" i="0">
                  <a:solidFill>
                    <a:schemeClr val="tx1"/>
                  </a:solidFill>
                  <a:latin typeface="Calibri"/>
                  <a:ea typeface="+mn-ea"/>
                  <a:cs typeface="Arial"/>
                </a:rPr>
                <a:t>"Villa</a:t>
              </a:r>
              <a:br>
                <a:rPr lang="pl-PL" sz="1100" b="1" i="0">
                  <a:solidFill>
                    <a:schemeClr val="tx1"/>
                  </a:solidFill>
                  <a:latin typeface="Calibri"/>
                  <a:ea typeface="+mn-ea"/>
                  <a:cs typeface="Arial"/>
                </a:rPr>
              </a:br>
              <a:r>
                <a:rPr lang="pl-PL" sz="1100" b="1" i="0">
                  <a:solidFill>
                    <a:schemeClr val="tx1"/>
                  </a:solidFill>
                  <a:latin typeface="Calibri"/>
                  <a:ea typeface="+mn-ea"/>
                  <a:cs typeface="Arial"/>
                </a:rPr>
                <a:t> Campina" blocks</a:t>
              </a:r>
              <a:endParaRPr sz="1100" dirty="0">
                <a:latin typeface="Calibri"/>
              </a:endParaRPr>
            </a:p>
          </p:txBody>
        </p:sp>
        <p:sp>
          <p:nvSpPr>
            <p:cNvPr id="22541" name="Text Box 25"/>
            <p:cNvSpPr txBox="1">
              <a:spLocks noChangeArrowheads="1"/>
            </p:cNvSpPr>
            <p:nvPr/>
          </p:nvSpPr>
          <p:spPr bwMode="auto">
            <a:xfrm>
              <a:off x="4772025" y="2962187"/>
              <a:ext cx="892175" cy="5969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pl-PL" sz="1100" b="1" i="0">
                  <a:solidFill>
                    <a:schemeClr val="tx1"/>
                  </a:solidFill>
                  <a:latin typeface="Calibri"/>
                  <a:ea typeface="+mn-ea"/>
                  <a:cs typeface="Arial"/>
                </a:rPr>
                <a:t>„Osiedle Centrum II", Łódź</a:t>
              </a:r>
            </a:p>
          </p:txBody>
        </p:sp>
        <p:sp>
          <p:nvSpPr>
            <p:cNvPr id="22542" name="Text Box 26"/>
            <p:cNvSpPr txBox="1">
              <a:spLocks noChangeArrowheads="1"/>
            </p:cNvSpPr>
            <p:nvPr/>
          </p:nvSpPr>
          <p:spPr bwMode="auto">
            <a:xfrm>
              <a:off x="3779838" y="2946312"/>
              <a:ext cx="1079500" cy="5969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pl-PL" sz="1100" b="1" i="0">
                  <a:solidFill>
                    <a:schemeClr val="tx1"/>
                  </a:solidFill>
                  <a:latin typeface="Calibri"/>
                  <a:ea typeface="+mn-ea"/>
                  <a:cs typeface="Arial"/>
                </a:rPr>
                <a:t>"Osiedle Lewandów I"– buildings 3-6</a:t>
              </a:r>
            </a:p>
          </p:txBody>
        </p:sp>
        <p:sp>
          <p:nvSpPr>
            <p:cNvPr id="22543" name="Text Box 27"/>
            <p:cNvSpPr txBox="1">
              <a:spLocks noChangeArrowheads="1"/>
            </p:cNvSpPr>
            <p:nvPr/>
          </p:nvSpPr>
          <p:spPr bwMode="auto">
            <a:xfrm>
              <a:off x="2901950" y="2971712"/>
              <a:ext cx="1027108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pl-PL" sz="1100" b="1" i="0">
                  <a:solidFill>
                    <a:schemeClr val="tx1"/>
                  </a:solidFill>
                  <a:latin typeface="Calibri"/>
                  <a:ea typeface="+mn-ea"/>
                  <a:cs typeface="Arial"/>
                </a:rPr>
                <a:t>„Osiedle Światowida” </a:t>
              </a:r>
            </a:p>
          </p:txBody>
        </p:sp>
        <p:sp>
          <p:nvSpPr>
            <p:cNvPr id="22546" name="Text Box 24"/>
            <p:cNvSpPr txBox="1">
              <a:spLocks noChangeArrowheads="1"/>
            </p:cNvSpPr>
            <p:nvPr/>
          </p:nvSpPr>
          <p:spPr bwMode="auto">
            <a:xfrm>
              <a:off x="2071688" y="2973300"/>
              <a:ext cx="901700" cy="4318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pl-PL" sz="1100" b="1" i="0">
                  <a:solidFill>
                    <a:schemeClr val="tx1"/>
                  </a:solidFill>
                  <a:latin typeface="Calibri"/>
                  <a:ea typeface="+mn-ea"/>
                  <a:cs typeface="Arial"/>
                </a:rPr>
                <a:t>„Oaza</a:t>
              </a:r>
              <a:br>
                <a:rPr lang="pl-PL" sz="1100" b="1" i="0">
                  <a:solidFill>
                    <a:schemeClr val="tx1"/>
                  </a:solidFill>
                  <a:latin typeface="Calibri"/>
                  <a:ea typeface="+mn-ea"/>
                  <a:cs typeface="Arial"/>
                </a:rPr>
              </a:br>
              <a:r>
                <a:rPr lang="pl-PL" sz="1100" b="1" i="0">
                  <a:solidFill>
                    <a:schemeClr val="tx1"/>
                  </a:solidFill>
                  <a:latin typeface="Calibri"/>
                  <a:ea typeface="+mn-ea"/>
                  <a:cs typeface="Arial"/>
                </a:rPr>
                <a:t>Piątkowo”</a:t>
              </a:r>
            </a:p>
          </p:txBody>
        </p:sp>
        <p:sp>
          <p:nvSpPr>
            <p:cNvPr id="22548" name="Text Box 24"/>
            <p:cNvSpPr txBox="1">
              <a:spLocks noChangeArrowheads="1"/>
            </p:cNvSpPr>
            <p:nvPr/>
          </p:nvSpPr>
          <p:spPr bwMode="auto">
            <a:xfrm>
              <a:off x="5600700" y="2970125"/>
              <a:ext cx="901700" cy="261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pl-PL" sz="1100" b="1" i="0">
                  <a:solidFill>
                    <a:schemeClr val="tx1"/>
                  </a:solidFill>
                  <a:latin typeface="Calibri"/>
                  <a:ea typeface="+mn-ea"/>
                  <a:cs typeface="Arial"/>
                </a:rPr>
                <a:t>"OXYGEN"</a:t>
              </a:r>
            </a:p>
          </p:txBody>
        </p: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741342" y="2925762"/>
              <a:ext cx="1187452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pl-PL" sz="1100" b="1" i="0">
                  <a:solidFill>
                    <a:schemeClr val="tx1"/>
                  </a:solidFill>
                  <a:latin typeface="Calibri"/>
                  <a:ea typeface="+mn-ea"/>
                  <a:cs typeface="Arial"/>
                </a:rPr>
                <a:t>12 houses  </a:t>
              </a:r>
            </a:p>
            <a:p>
              <a:pPr algn="ctr">
                <a:spcBef>
                  <a:spcPts val="0"/>
                </a:spcBef>
                <a:buNone/>
              </a:pPr>
              <a:r>
                <a:rPr lang="pl-PL" sz="1100" b="1" i="0">
                  <a:solidFill>
                    <a:schemeClr val="tx1"/>
                  </a:solidFill>
                  <a:latin typeface="Calibri"/>
                  <a:ea typeface="+mn-ea"/>
                  <a:cs typeface="Arial"/>
                </a:rPr>
                <a:t>"Villa Campina"</a:t>
              </a:r>
              <a:endParaRPr sz="1100" dirty="0">
                <a:latin typeface="Calibri"/>
              </a:endParaRPr>
            </a:p>
          </p:txBody>
        </p:sp>
      </p:grpSp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4643446"/>
            <a:ext cx="1071570" cy="80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999" sy="999" algn="tl" rotWithShape="0">
              <a:srgbClr val="333333"/>
            </a:outerShdw>
          </a:effectLst>
        </p:spPr>
      </p:pic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7572396" y="5572140"/>
            <a:ext cx="1187452" cy="4308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pl-PL" sz="1100" b="1" i="0">
                <a:solidFill>
                  <a:schemeClr val="tx1"/>
                </a:solidFill>
                <a:latin typeface="Calibri"/>
                <a:ea typeface="+mn-ea"/>
                <a:cs typeface="Arial"/>
              </a:rPr>
              <a:t>12 houses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1100" b="1" i="0">
                <a:solidFill>
                  <a:schemeClr val="tx1"/>
                </a:solidFill>
                <a:latin typeface="Calibri"/>
                <a:ea typeface="+mn-ea"/>
                <a:cs typeface="Arial"/>
              </a:rPr>
              <a:t>"Villa Campina"</a:t>
            </a:r>
            <a:endParaRPr sz="1100" dirty="0">
              <a:latin typeface="Calibri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7715272" y="442913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2,050</a:t>
            </a:r>
            <a:endParaRPr sz="1200" dirty="0"/>
          </a:p>
        </p:txBody>
      </p:sp>
      <p:cxnSp>
        <p:nvCxnSpPr>
          <p:cNvPr id="46" name="Łącznik prosty 45"/>
          <p:cNvCxnSpPr/>
          <p:nvPr/>
        </p:nvCxnSpPr>
        <p:spPr>
          <a:xfrm>
            <a:off x="714348" y="2857496"/>
            <a:ext cx="1285884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>
            <a:off x="7500958" y="5500702"/>
            <a:ext cx="135732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Contents</a:t>
            </a:r>
          </a:p>
        </p:txBody>
      </p:sp>
      <p:sp>
        <p:nvSpPr>
          <p:cNvPr id="3076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7" name="Symbol zastępczy zawartości 1"/>
          <p:cNvSpPr txBox="1">
            <a:spLocks/>
          </p:cNvSpPr>
          <p:nvPr/>
        </p:nvSpPr>
        <p:spPr bwMode="auto">
          <a:xfrm>
            <a:off x="55356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8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EF426B28-9D3C-46F1-A4B7-F01101B0AB76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</a:t>
            </a:fld>
            <a:endParaRPr sz="1000"/>
          </a:p>
        </p:txBody>
      </p:sp>
      <p:graphicFrame>
        <p:nvGraphicFramePr>
          <p:cNvPr id="3133" name="Group 61"/>
          <p:cNvGraphicFramePr>
            <a:graphicFrameLocks noGrp="1"/>
          </p:cNvGraphicFramePr>
          <p:nvPr/>
        </p:nvGraphicFramePr>
        <p:xfrm>
          <a:off x="601663" y="1887538"/>
          <a:ext cx="7848600" cy="3657600"/>
        </p:xfrm>
        <a:graphic>
          <a:graphicData uri="http://schemas.openxmlformats.org/drawingml/2006/table">
            <a:tbl>
              <a:tblPr/>
              <a:tblGrid>
                <a:gridCol w="6922562"/>
                <a:gridCol w="926038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7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I) Significant events                                                                                </a:t>
                      </a:r>
                      <a:endParaRPr sz="1700" strike="noStrike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36" marR="91436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700" b="1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3-6</a:t>
                      </a:r>
                    </a:p>
                  </a:txBody>
                  <a:tcPr marL="91436" marR="91436" marT="45687" marB="45687"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7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II) Financial results                                                                                 </a:t>
                      </a:r>
                      <a:r>
                        <a:rPr lang="pl-PL" sz="1700" b="1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</a:txBody>
                  <a:tcPr marL="91436" marR="91436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700" b="1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7-14</a:t>
                      </a:r>
                    </a:p>
                  </a:txBody>
                  <a:tcPr marL="91436" marR="91436" marT="45687" marB="45687"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7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III) Implemented strategy                                                                                                                                      </a:t>
                      </a:r>
                    </a:p>
                  </a:txBody>
                  <a:tcPr marL="91436" marR="91436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700" b="1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15-17</a:t>
                      </a:r>
                    </a:p>
                  </a:txBody>
                  <a:tcPr marL="91436" marR="91436" marT="45687" marB="45687"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7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IV) Implemented investments                                                                          </a:t>
                      </a:r>
                    </a:p>
                  </a:txBody>
                  <a:tcPr marL="91436" marR="91436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700" b="1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18-22</a:t>
                      </a:r>
                    </a:p>
                  </a:txBody>
                  <a:tcPr marL="91436" marR="91436" marT="45687" marB="45687"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7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V) Planned investments </a:t>
                      </a:r>
                    </a:p>
                  </a:txBody>
                  <a:tcPr marL="91436" marR="91436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700" b="1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23-26</a:t>
                      </a:r>
                    </a:p>
                  </a:txBody>
                  <a:tcPr marL="91436" marR="91436" marT="45687" marB="45687"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7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VI) Sales policy                                                                          </a:t>
                      </a:r>
                      <a:endParaRPr sz="1700" strike="noStrike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36" marR="91436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700" b="1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27-30</a:t>
                      </a:r>
                    </a:p>
                  </a:txBody>
                  <a:tcPr marL="91436" marR="91436" marT="45687" marB="45687"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9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/>
            <a:endParaRPr lang="pl-PL" sz="2600" b="1" dirty="0">
              <a:solidFill>
                <a:schemeClr val="bg1"/>
              </a:solidFill>
            </a:endParaRPr>
          </a:p>
        </p:txBody>
      </p:sp>
      <p:sp>
        <p:nvSpPr>
          <p:cNvPr id="3076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7" name="Symbol zastępczy zawartości 1"/>
          <p:cNvSpPr txBox="1">
            <a:spLocks/>
          </p:cNvSpPr>
          <p:nvPr/>
        </p:nvSpPr>
        <p:spPr bwMode="auto">
          <a:xfrm>
            <a:off x="55356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8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EF426B28-9D3C-46F1-A4B7-F01101B0AB76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20</a:t>
            </a:fld>
            <a:endParaRPr sz="1000"/>
          </a:p>
        </p:txBody>
      </p:sp>
      <p:pic>
        <p:nvPicPr>
          <p:cNvPr id="309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14"/>
          <p:cNvSpPr/>
          <p:nvPr/>
        </p:nvSpPr>
        <p:spPr bwMode="auto">
          <a:xfrm>
            <a:off x="0" y="-26988"/>
            <a:ext cx="9142413" cy="948061"/>
          </a:xfrm>
          <a:prstGeom prst="rect">
            <a:avLst/>
          </a:prstGeom>
          <a:solidFill>
            <a:srgbClr val="12398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None/>
            </a:pPr>
            <a:r>
              <a:rPr lang="pl-PL" sz="24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Implemented investments in H1 2012</a:t>
            </a:r>
            <a:endParaRPr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6" name="Picture 8" descr="P:\JW Construction\Inwestycje\Czarny Potok\Logo Czarny Potok\CzarnyPotok_PO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055807"/>
            <a:ext cx="45021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806494" y="2571744"/>
            <a:ext cx="6408712" cy="3456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l"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l"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l">
              <a:buNone/>
            </a:pPr>
            <a:endParaRPr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l"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l">
              <a:buNone/>
            </a:pPr>
            <a:r>
              <a:rPr lang="pl-PL" sz="14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Hotelpart</a:t>
            </a:r>
          </a:p>
          <a:p>
            <a:pPr algn="l"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342900" indent="-342900" algn="l">
              <a:buClr>
                <a:srgbClr val="C00000"/>
              </a:buClr>
              <a:buFont typeface="Wingdings"/>
              <a:buChar char="v"/>
            </a:pPr>
            <a:r>
              <a:rPr lang="pl-PL" sz="14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231 comfortable rooms</a:t>
            </a: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,including:</a:t>
            </a:r>
          </a:p>
          <a:p>
            <a:pPr marL="742950" lvl="1" indent="-285750" algn="l">
              <a:buClr>
                <a:srgbClr val="C00000"/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173 rooms of Classictype</a:t>
            </a: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742950" lvl="1" indent="-285750" algn="l">
              <a:buClr>
                <a:srgbClr val="C00000"/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14 rooms of DeLuxetype</a:t>
            </a: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742950" lvl="1" indent="-285750" algn="l">
              <a:buClr>
                <a:srgbClr val="C00000"/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40 Junior Suite apartments</a:t>
            </a:r>
          </a:p>
          <a:p>
            <a:pPr marL="742950" lvl="1" indent="-285750" algn="l">
              <a:buClr>
                <a:srgbClr val="C00000"/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2 SuperiorSuite apartments</a:t>
            </a:r>
          </a:p>
          <a:p>
            <a:pPr marL="742950" lvl="1" indent="-285750" algn="l">
              <a:buClr>
                <a:srgbClr val="C00000"/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2 Presidentialand Vice Presidential Suite apartments.</a:t>
            </a:r>
          </a:p>
          <a:p>
            <a:pPr marL="742950" lvl="1" indent="-285750" algn="l">
              <a:buFont typeface="Arial"/>
              <a:buChar char="•"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285750" indent="-285750" algn="l">
              <a:buClr>
                <a:srgbClr val="C00000"/>
              </a:buClr>
              <a:buFont typeface="Wingdings"/>
              <a:buChar char="v"/>
            </a:pPr>
            <a:r>
              <a:rPr lang="pl-PL" sz="14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4 restaurants</a:t>
            </a: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: Chopin, Paderewski, Kiepura, RegionalRestaurant</a:t>
            </a:r>
          </a:p>
          <a:p>
            <a:pPr marL="742950" lvl="1" indent="-285750" algn="l">
              <a:buClr>
                <a:srgbClr val="C00000"/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VIP-Piano Room, </a:t>
            </a:r>
            <a:endParaRPr sz="14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742950" lvl="1" indent="-285750" algn="l">
              <a:buClr>
                <a:srgbClr val="C00000"/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Fireplaceroom - J. W. Club,</a:t>
            </a:r>
          </a:p>
          <a:p>
            <a:pPr marL="742950" lvl="1" indent="-285750" algn="l">
              <a:buClr>
                <a:srgbClr val="C00000"/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Lobby Bar</a:t>
            </a:r>
          </a:p>
          <a:p>
            <a:pPr marL="742950" lvl="1" indent="-285750" algn="l">
              <a:buClr>
                <a:srgbClr val="C00000"/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NikifiorMusic club,</a:t>
            </a: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l"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l"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l"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l"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l"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8" name="Picture 2" descr="P:\JW Construction\Inwestycje\Czarny Potok\zdjęcia - sesja M.Szachowski\czarny potok\czarny potok surowe zdjecia\jpg male\IMG_12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177649"/>
            <a:ext cx="2895365" cy="193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214282" y="1214422"/>
            <a:ext cx="8929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C00000"/>
              </a:buClr>
              <a:buFont typeface="Wingdings"/>
              <a:buChar char="v"/>
            </a:pPr>
            <a:r>
              <a:rPr lang="pl-PL" sz="15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l-PL" sz="15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The completion of a construction – the final preparations for the opening of</a:t>
            </a:r>
            <a:r>
              <a:rPr lang="pl-PL" sz="15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Czarny Potoku </a:t>
            </a:r>
            <a:r>
              <a:rPr lang="pl-PL" sz="15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4-star Hotel with 5-star Spa in Krynica Zdrój - </a:t>
            </a:r>
            <a:r>
              <a:rPr lang="pl-PL" sz="1500" b="1" i="0">
                <a:solidFill>
                  <a:srgbClr val="008000"/>
                </a:solidFill>
                <a:latin typeface="Arial"/>
                <a:ea typeface="+mn-ea"/>
                <a:cs typeface="+mn-cs"/>
              </a:rPr>
              <a:t>Official opening - 7 September 2012</a:t>
            </a:r>
            <a:r>
              <a:rPr lang="pl-PL" sz="15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/>
            <a:endParaRPr lang="pl-PL" sz="2600" b="1" dirty="0">
              <a:solidFill>
                <a:schemeClr val="bg1"/>
              </a:solidFill>
            </a:endParaRPr>
          </a:p>
        </p:txBody>
      </p:sp>
      <p:sp>
        <p:nvSpPr>
          <p:cNvPr id="3076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7" name="Symbol zastępczy zawartości 1"/>
          <p:cNvSpPr txBox="1">
            <a:spLocks/>
          </p:cNvSpPr>
          <p:nvPr/>
        </p:nvSpPr>
        <p:spPr bwMode="auto">
          <a:xfrm>
            <a:off x="55356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8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EF426B28-9D3C-46F1-A4B7-F01101B0AB76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21</a:t>
            </a:fld>
            <a:endParaRPr sz="1000"/>
          </a:p>
        </p:txBody>
      </p:sp>
      <p:pic>
        <p:nvPicPr>
          <p:cNvPr id="309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14"/>
          <p:cNvSpPr/>
          <p:nvPr/>
        </p:nvSpPr>
        <p:spPr bwMode="auto">
          <a:xfrm>
            <a:off x="0" y="-26988"/>
            <a:ext cx="9142413" cy="948061"/>
          </a:xfrm>
          <a:prstGeom prst="rect">
            <a:avLst/>
          </a:prstGeom>
          <a:solidFill>
            <a:srgbClr val="12398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None/>
            </a:pPr>
            <a:r>
              <a:rPr lang="pl-PL" sz="24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Implemented investments in H1 2012</a:t>
            </a:r>
            <a:endParaRPr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666751" y="2285992"/>
            <a:ext cx="8040561" cy="3598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150000"/>
              </a:lnSpc>
              <a:buNone/>
            </a:pPr>
            <a:endParaRPr sz="12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l">
              <a:lnSpc>
                <a:spcPct val="150000"/>
              </a:lnSpc>
              <a:buNone/>
            </a:pPr>
            <a:r>
              <a:rPr lang="pl-PL" sz="12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CONFERENCE  PART</a:t>
            </a:r>
            <a:br>
              <a:rPr lang="pl-PL" sz="12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</a:br>
            <a:endParaRPr sz="1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171450" indent="-171450" algn="l">
              <a:lnSpc>
                <a:spcPct val="150000"/>
              </a:lnSpc>
              <a:buClr>
                <a:srgbClr val="C00000"/>
              </a:buClr>
              <a:buFont typeface="Wingdings"/>
              <a:buChar char="v"/>
            </a:pPr>
            <a:r>
              <a:rPr lang="pl-PL" sz="12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    The biggestconference center</a:t>
            </a:r>
            <a: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inthe region</a:t>
            </a:r>
            <a:endParaRPr sz="1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lvl="1" algn="l">
              <a:lnSpc>
                <a:spcPct val="150000"/>
              </a:lnSpc>
              <a:buNone/>
            </a:pPr>
            <a: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•   The potential fororganization of events for a total of </a:t>
            </a:r>
            <a:r>
              <a:rPr lang="pl-PL" sz="12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500 people</a:t>
            </a:r>
            <a: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. </a:t>
            </a:r>
            <a:endParaRPr sz="12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628650" lvl="1" indent="-171450" algn="l">
              <a:lnSpc>
                <a:spcPct val="150000"/>
              </a:lnSpc>
              <a:buClr>
                <a:srgbClr val="000000">
                  <a:lumMod val="75000"/>
                  <a:lumOff val="25000"/>
                </a:srgbClr>
              </a:buClr>
              <a:buFont typeface="Arial"/>
              <a:buChar char="•"/>
            </a:pPr>
            <a: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Conference roomsarea</a:t>
            </a:r>
            <a:r>
              <a:rPr lang="pl-PL" sz="12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600 m</a:t>
            </a:r>
            <a:r>
              <a:rPr lang="pl-PL" sz="1200" b="1" i="0" baseline="300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2</a:t>
            </a:r>
            <a: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.</a:t>
            </a:r>
          </a:p>
          <a:p>
            <a:pPr lvl="1" algn="l">
              <a:lnSpc>
                <a:spcPct val="150000"/>
              </a:lnSpc>
              <a:buNone/>
            </a:pPr>
            <a: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 • Modular conference rooms equipped with high-tech class audio-visual system, and an innovative control system that allows for conducting trainings, multimedia presentations, presentation and projection.  </a:t>
            </a:r>
          </a:p>
          <a:p>
            <a:pPr algn="l">
              <a:lnSpc>
                <a:spcPct val="150000"/>
              </a:lnSpc>
              <a:buNone/>
            </a:pPr>
            <a: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• </a:t>
            </a:r>
            <a:r>
              <a:rPr lang="pl-PL" sz="12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Nubis Conferenceroom</a:t>
            </a:r>
            <a: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: </a:t>
            </a:r>
            <a:r>
              <a:rPr lang="pl-PL" sz="11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208 people in a theatre settlement, divided into 4 modules: Cirrus, Stratus, Cumulus i Caligo.</a:t>
            </a:r>
          </a:p>
          <a:p>
            <a:pPr algn="l">
              <a:lnSpc>
                <a:spcPct val="150000"/>
              </a:lnSpc>
              <a:buNone/>
            </a:pPr>
            <a: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• </a:t>
            </a:r>
            <a:r>
              <a:rPr lang="pl-PL" sz="12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Jan III Sobieski Conferenceroom</a:t>
            </a:r>
            <a:r>
              <a:rPr lang="pl-PL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:</a:t>
            </a:r>
            <a:r>
              <a:rPr lang="pl-PL" sz="12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 </a:t>
            </a:r>
            <a:r>
              <a:rPr lang="pl-PL" sz="11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86 people in a school settlement, divided into 3 modules: Vien, Chocim and Komorno.</a:t>
            </a:r>
          </a:p>
          <a:p>
            <a:pPr algn="l">
              <a:lnSpc>
                <a:spcPct val="150000"/>
              </a:lnSpc>
              <a:buNone/>
            </a:pPr>
            <a: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• </a:t>
            </a:r>
            <a:r>
              <a:rPr lang="pl-PL" sz="12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Kwiatowa Conferenceroom</a:t>
            </a:r>
            <a:r>
              <a:rPr lang="pl-PL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:</a:t>
            </a:r>
            <a:r>
              <a:rPr lang="pl-PL" sz="12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 </a:t>
            </a:r>
            <a:r>
              <a:rPr lang="pl-PL" sz="11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224 seats in a theatre settlement and 120 seats in a school settlement, divided into 2 modules: Crocus and Violet</a:t>
            </a:r>
          </a:p>
          <a:p>
            <a:pPr algn="l">
              <a:lnSpc>
                <a:spcPct val="150000"/>
              </a:lnSpc>
              <a:buNone/>
            </a:pPr>
            <a:endParaRPr sz="1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4" name="Picture 8" descr="P:\JW Construction\Inwestycje\Czarny Potok\Logo Czarny Potok\CzarnyPotok_PO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45021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P:\JW Construction\Inwestycje\Czarny Potok\zdjęcia - sesja M.Szachowski\czarny potok\czarny potok surowe zdjecia\jpg male\IMG_15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36" y="1785926"/>
            <a:ext cx="2923876" cy="19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/>
            <a:endParaRPr lang="pl-PL" sz="2600" b="1" dirty="0">
              <a:solidFill>
                <a:schemeClr val="bg1"/>
              </a:solidFill>
            </a:endParaRPr>
          </a:p>
        </p:txBody>
      </p:sp>
      <p:sp>
        <p:nvSpPr>
          <p:cNvPr id="3076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7" name="Symbol zastępczy zawartości 1"/>
          <p:cNvSpPr txBox="1">
            <a:spLocks/>
          </p:cNvSpPr>
          <p:nvPr/>
        </p:nvSpPr>
        <p:spPr bwMode="auto">
          <a:xfrm>
            <a:off x="55356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8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EF426B28-9D3C-46F1-A4B7-F01101B0AB76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22</a:t>
            </a:fld>
            <a:endParaRPr sz="1000"/>
          </a:p>
        </p:txBody>
      </p:sp>
      <p:pic>
        <p:nvPicPr>
          <p:cNvPr id="309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14"/>
          <p:cNvSpPr/>
          <p:nvPr/>
        </p:nvSpPr>
        <p:spPr bwMode="auto">
          <a:xfrm>
            <a:off x="0" y="-26988"/>
            <a:ext cx="9142413" cy="948061"/>
          </a:xfrm>
          <a:prstGeom prst="rect">
            <a:avLst/>
          </a:prstGeom>
          <a:solidFill>
            <a:srgbClr val="12398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None/>
            </a:pPr>
            <a:r>
              <a:rPr lang="pl-PL" sz="24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Implemented investments in H1 2012</a:t>
            </a:r>
            <a:endParaRPr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6" name="Picture 8" descr="P:\JW Construction\Inwestycje\Czarny Potok\Logo Czarny Potok\CzarnyPotok_PO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841493"/>
            <a:ext cx="45021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1096806" y="2786058"/>
            <a:ext cx="5832648" cy="287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buNone/>
            </a:pPr>
            <a:r>
              <a:rPr lang="pl-PL" sz="14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Wellness &amp;SPA Center </a:t>
            </a:r>
          </a:p>
          <a:p>
            <a:pPr algn="l"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285750" indent="-285750" algn="l">
              <a:buClr>
                <a:srgbClr val="C00000"/>
              </a:buClr>
              <a:buFont typeface="Wingdings"/>
              <a:buChar char="v"/>
            </a:pPr>
            <a:r>
              <a:rPr lang="pl-PL" sz="14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4 -level SPA &amp; Wellness Center</a:t>
            </a: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, </a:t>
            </a:r>
            <a:b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</a:b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742950" lvl="1" indent="-285750" algn="l">
              <a:buClr>
                <a:srgbClr val="000000">
                  <a:lumMod val="75000"/>
                  <a:lumOff val="25000"/>
                </a:srgbClr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We offer: swimming pool, children's pool, jacuzzi, saunas,</a:t>
            </a:r>
          </a:p>
          <a:p>
            <a:pPr marL="742950" lvl="1" indent="-285750" algn="l">
              <a:buClr>
                <a:srgbClr val="000000">
                  <a:lumMod val="75000"/>
                  <a:lumOff val="25000"/>
                </a:srgbClr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VIP-SPAzone,  </a:t>
            </a:r>
          </a:p>
          <a:p>
            <a:pPr marL="742950" lvl="1" indent="-285750" algn="l">
              <a:buClr>
                <a:srgbClr val="000000">
                  <a:lumMod val="75000"/>
                  <a:lumOff val="25000"/>
                </a:srgbClr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Proffessional SPA treatments and massages,</a:t>
            </a:r>
          </a:p>
          <a:p>
            <a:pPr marL="742950" lvl="1" indent="-285750" algn="l">
              <a:buClr>
                <a:srgbClr val="000000">
                  <a:lumMod val="75000"/>
                  <a:lumOff val="25000"/>
                </a:srgbClr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Sportsand Fitness, </a:t>
            </a:r>
          </a:p>
          <a:p>
            <a:pPr marL="742950" lvl="1" indent="-285750" algn="l">
              <a:buClr>
                <a:srgbClr val="000000">
                  <a:lumMod val="75000"/>
                  <a:lumOff val="25000"/>
                </a:srgbClr>
              </a:buClr>
              <a:buFont typeface="Arial"/>
              <a:buChar char="•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Atrtractionsand animations for children in a professional playroom„Kids Club”.</a:t>
            </a:r>
          </a:p>
          <a:p>
            <a:pPr algn="l"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l"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1" name="Picture 2" descr="P:\JW Construction\Inwestycje\Czarny Potok\zdjęcia - sesja M.Szachowski\czarny potok\czarny potok surowe zdjecia\jpg male\IMG_18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1785926"/>
            <a:ext cx="2923876" cy="19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/>
            <a:endParaRPr lang="pl-PL" sz="2600" b="1" dirty="0">
              <a:solidFill>
                <a:schemeClr val="bg1"/>
              </a:solidFill>
            </a:endParaRPr>
          </a:p>
        </p:txBody>
      </p:sp>
      <p:sp>
        <p:nvSpPr>
          <p:cNvPr id="3076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7" name="Symbol zastępczy zawartości 1"/>
          <p:cNvSpPr txBox="1">
            <a:spLocks/>
          </p:cNvSpPr>
          <p:nvPr/>
        </p:nvSpPr>
        <p:spPr bwMode="auto">
          <a:xfrm>
            <a:off x="55356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8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EF426B28-9D3C-46F1-A4B7-F01101B0AB76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23</a:t>
            </a:fld>
            <a:endParaRPr sz="1000"/>
          </a:p>
        </p:txBody>
      </p:sp>
      <p:pic>
        <p:nvPicPr>
          <p:cNvPr id="309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26988" y="3071810"/>
            <a:ext cx="9117012" cy="1470025"/>
          </a:xfrm>
          <a:prstGeom prst="rect">
            <a:avLst/>
          </a:prstGeom>
        </p:spPr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pl-PL" sz="3800" b="0" i="0" u="none" strike="noStrike" kern="0" cap="none" spc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ea typeface="+mj-ea"/>
                <a:cs typeface="+mj-cs"/>
              </a:rPr>
              <a:t>Planned investments</a:t>
            </a:r>
            <a:br>
              <a:rPr lang="pl-PL" sz="3800" b="0" i="0" u="none" strike="noStrike" kern="0" cap="none" spc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ea typeface="+mj-ea"/>
                <a:cs typeface="+mj-cs"/>
              </a:rPr>
            </a:br>
            <a:endParaRPr sz="3800" strike="noStrike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ymbol zastępczy numeru slajdu 2"/>
          <p:cNvSpPr txBox="1">
            <a:spLocks noGrp="1"/>
          </p:cNvSpPr>
          <p:nvPr/>
        </p:nvSpPr>
        <p:spPr bwMode="auto">
          <a:xfrm>
            <a:off x="3968750" y="2324097"/>
            <a:ext cx="1076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r>
              <a:rPr lang="pl-PL" sz="4000" b="1" i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V </a:t>
            </a:r>
            <a:endParaRPr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3556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48529658-BB3B-414B-AFCF-0E8EF558A689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24</a:t>
            </a:fld>
            <a:endParaRPr sz="1000"/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2643188" y="-25400"/>
            <a:ext cx="647223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Plannedprojects to commence</a:t>
            </a:r>
          </a:p>
        </p:txBody>
      </p:sp>
      <p:sp>
        <p:nvSpPr>
          <p:cNvPr id="17414" name="Symbol zastępczy zawartości 1"/>
          <p:cNvSpPr txBox="1">
            <a:spLocks/>
          </p:cNvSpPr>
          <p:nvPr/>
        </p:nvSpPr>
        <p:spPr bwMode="auto">
          <a:xfrm>
            <a:off x="3071802" y="830263"/>
            <a:ext cx="578644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77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endParaRPr sz="15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algn="l"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5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 In the nearest 2 years, the Company is planning to introduce to its offer about</a:t>
            </a:r>
            <a:r>
              <a:rPr lang="pl-PL" sz="15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 6,431</a:t>
            </a:r>
            <a:r>
              <a:rPr lang="pl-PL" sz="15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units from the owned land bank, of which</a:t>
            </a:r>
            <a:r>
              <a:rPr lang="pl-PL" sz="15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 24%</a:t>
            </a:r>
            <a:r>
              <a:rPr lang="pl-PL" sz="15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 will be erected beyond Warsaw Area of planned projects is nearly</a:t>
            </a:r>
            <a:r>
              <a:rPr lang="pl-PL" sz="15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330 thousand m2</a:t>
            </a:r>
            <a:endParaRPr sz="1500" dirty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spcBef>
                <a:spcPct val="20000"/>
              </a:spcBef>
              <a:buNone/>
            </a:pPr>
            <a:endParaRPr sz="5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559" name="pole tekstowe 47"/>
          <p:cNvSpPr txBox="1">
            <a:spLocks noChangeArrowheads="1"/>
          </p:cNvSpPr>
          <p:nvPr/>
        </p:nvSpPr>
        <p:spPr bwMode="auto">
          <a:xfrm>
            <a:off x="357188" y="5875338"/>
            <a:ext cx="621506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pl-PL" b="1" i="1" dirty="0" smtClean="0">
                <a:solidFill>
                  <a:srgbClr val="009900"/>
                </a:solidFill>
                <a:latin typeface="Arial"/>
                <a:ea typeface="+mn-ea"/>
                <a:cs typeface="Arial"/>
              </a:rPr>
              <a:t>*</a:t>
            </a:r>
          </a:p>
          <a:p>
            <a:pPr algn="l">
              <a:buNone/>
            </a:pPr>
            <a:r>
              <a:rPr lang="pl-PL" sz="1100" b="0" i="0" dirty="0" err="1" smtClean="0">
                <a:solidFill>
                  <a:srgbClr val="123988"/>
                </a:solidFill>
                <a:latin typeface="Arial"/>
                <a:ea typeface="+mn-ea"/>
                <a:cs typeface="Arial"/>
              </a:rPr>
              <a:t>Investments</a:t>
            </a:r>
            <a:r>
              <a:rPr lang="pl-PL" sz="1100" b="0" i="0" dirty="0" smtClean="0">
                <a:solidFill>
                  <a:srgbClr val="123988"/>
                </a:solidFill>
                <a:latin typeface="Arial"/>
                <a:ea typeface="+mn-ea"/>
                <a:cs typeface="Arial"/>
              </a:rPr>
              <a:t> </a:t>
            </a:r>
            <a:r>
              <a:rPr lang="pl-PL" sz="1100" b="0" i="0" dirty="0" err="1">
                <a:solidFill>
                  <a:srgbClr val="123988"/>
                </a:solidFill>
                <a:latin typeface="Arial"/>
                <a:ea typeface="+mn-ea"/>
                <a:cs typeface="Arial"/>
              </a:rPr>
              <a:t>which</a:t>
            </a:r>
            <a:r>
              <a:rPr lang="pl-PL" sz="1100" b="0" i="0" dirty="0">
                <a:solidFill>
                  <a:srgbClr val="123988"/>
                </a:solidFill>
                <a:latin typeface="Arial"/>
                <a:ea typeface="+mn-ea"/>
                <a:cs typeface="Arial"/>
              </a:rPr>
              <a:t> </a:t>
            </a:r>
            <a:r>
              <a:rPr lang="pl-PL" sz="1100" b="0" i="0" dirty="0" err="1">
                <a:solidFill>
                  <a:srgbClr val="123988"/>
                </a:solidFill>
                <a:latin typeface="Arial"/>
                <a:ea typeface="+mn-ea"/>
                <a:cs typeface="Arial"/>
              </a:rPr>
              <a:t>are</a:t>
            </a:r>
            <a:r>
              <a:rPr lang="pl-PL" sz="1100" b="0" i="0" dirty="0">
                <a:solidFill>
                  <a:srgbClr val="123988"/>
                </a:solidFill>
                <a:latin typeface="Arial"/>
                <a:ea typeface="+mn-ea"/>
                <a:cs typeface="Arial"/>
              </a:rPr>
              <a:t> to be </a:t>
            </a:r>
            <a:r>
              <a:rPr lang="pl-PL" sz="1100" b="0" i="0" dirty="0" err="1">
                <a:solidFill>
                  <a:srgbClr val="123988"/>
                </a:solidFill>
                <a:latin typeface="Arial"/>
                <a:ea typeface="+mn-ea"/>
                <a:cs typeface="Arial"/>
              </a:rPr>
              <a:t>commenced</a:t>
            </a:r>
            <a:r>
              <a:rPr lang="pl-PL" sz="1100" b="0" i="0" dirty="0">
                <a:solidFill>
                  <a:srgbClr val="123988"/>
                </a:solidFill>
                <a:latin typeface="Arial"/>
                <a:ea typeface="+mn-ea"/>
                <a:cs typeface="Arial"/>
              </a:rPr>
              <a:t> in 2012/13 </a:t>
            </a:r>
            <a:r>
              <a:rPr lang="pl-PL" sz="1100" b="0" i="0" dirty="0" err="1">
                <a:solidFill>
                  <a:srgbClr val="123988"/>
                </a:solidFill>
                <a:latin typeface="Arial"/>
                <a:ea typeface="+mn-ea"/>
                <a:cs typeface="Arial"/>
              </a:rPr>
              <a:t>are</a:t>
            </a:r>
            <a:r>
              <a:rPr lang="pl-PL" sz="1100" b="0" i="0" dirty="0">
                <a:solidFill>
                  <a:srgbClr val="123988"/>
                </a:solidFill>
                <a:latin typeface="Arial"/>
                <a:ea typeface="+mn-ea"/>
                <a:cs typeface="Arial"/>
              </a:rPr>
              <a:t> in </a:t>
            </a:r>
            <a:r>
              <a:rPr lang="pl-PL" sz="1100" b="0" i="0" dirty="0" err="1">
                <a:solidFill>
                  <a:srgbClr val="123988"/>
                </a:solidFill>
                <a:latin typeface="Arial"/>
                <a:ea typeface="+mn-ea"/>
                <a:cs typeface="Arial"/>
              </a:rPr>
              <a:t>green</a:t>
            </a:r>
            <a:r>
              <a:rPr lang="pl-PL" sz="1100" b="0" i="0" dirty="0">
                <a:solidFill>
                  <a:srgbClr val="123988"/>
                </a:solidFill>
                <a:latin typeface="Arial"/>
                <a:ea typeface="+mn-ea"/>
                <a:cs typeface="Arial"/>
              </a:rPr>
              <a:t> </a:t>
            </a:r>
            <a:r>
              <a:rPr lang="pl-PL" sz="1100" b="0" i="0" dirty="0" err="1">
                <a:solidFill>
                  <a:srgbClr val="123988"/>
                </a:solidFill>
                <a:latin typeface="Arial"/>
                <a:ea typeface="+mn-ea"/>
                <a:cs typeface="Arial"/>
              </a:rPr>
              <a:t>colour</a:t>
            </a:r>
            <a:r>
              <a:rPr lang="pl-PL" sz="1100" b="0" i="0" dirty="0">
                <a:solidFill>
                  <a:srgbClr val="123988"/>
                </a:solidFill>
                <a:latin typeface="Arial"/>
                <a:ea typeface="+mn-ea"/>
                <a:cs typeface="Arial"/>
              </a:rPr>
              <a:t> 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06678"/>
              </p:ext>
            </p:extLst>
          </p:nvPr>
        </p:nvGraphicFramePr>
        <p:xfrm>
          <a:off x="358775" y="2401368"/>
          <a:ext cx="4284663" cy="3577150"/>
        </p:xfrm>
        <a:graphic>
          <a:graphicData uri="http://schemas.openxmlformats.org/drawingml/2006/table">
            <a:tbl>
              <a:tblPr/>
              <a:tblGrid>
                <a:gridCol w="2340649"/>
                <a:gridCol w="1008007"/>
                <a:gridCol w="936007"/>
              </a:tblGrid>
              <a:tr h="487691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300" b="1" i="0" u="none" strike="noStrike" cap="none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Investment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300" b="1" i="0" u="none" strike="noStrike" cap="none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Number of flats: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300" b="1" i="0" u="none" strike="noStrike" cap="none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UFS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28358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Warsaw, at Kasprzaka Street</a:t>
                      </a:r>
                      <a:endParaRPr sz="1400" strike="noStrike" dirty="0" smtClean="0">
                        <a:solidFill>
                          <a:srgbClr val="009900"/>
                        </a:solidFill>
                        <a:latin typeface="Arial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3,000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148,974 m2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59078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Warasaw, Zielona Dolina II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853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37,219 m2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9078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Warsaw, at Berensona Street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259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11,875 m2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8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Warsaw, at Antoniewska Street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14,515 m2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658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Warsaw, Aluzyjna II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6,985 m2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8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Warsaw, at Odkryta II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4,158 m2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658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Warsaw, at Zdziarska III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2,256 m2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8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Warsaw, at Aluzyjna I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2,011 m2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658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Ożarów Mazowiecki (houses)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7,500 m2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8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Warsaw, at Lewandów Street (houses)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2,510 m2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658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1" i="0" u="none" strike="noStrike" cap="none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Total: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1" i="0" u="none" strike="noStrike" cap="none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4,754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1" i="0" u="none" strike="noStrike" cap="none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238,003 m2</a:t>
                      </a: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ela 49"/>
          <p:cNvGraphicFramePr>
            <a:graphicFrameLocks noGrp="1"/>
          </p:cNvGraphicFramePr>
          <p:nvPr/>
        </p:nvGraphicFramePr>
        <p:xfrm>
          <a:off x="4929188" y="2513029"/>
          <a:ext cx="3746500" cy="3133851"/>
        </p:xfrm>
        <a:graphic>
          <a:graphicData uri="http://schemas.openxmlformats.org/drawingml/2006/table">
            <a:tbl>
              <a:tblPr/>
              <a:tblGrid>
                <a:gridCol w="1946669"/>
                <a:gridCol w="935912"/>
                <a:gridCol w="863919"/>
              </a:tblGrid>
              <a:tr h="573056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300" b="1" i="0" u="none" strike="noStrike" cap="none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Investment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300" b="1" i="0" u="none" strike="noStrike" cap="none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Number of flats: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300" b="1" i="0" u="none" strike="noStrike" cap="none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UFS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14131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Katowice, at Tysiaclecia Street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585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27,657 m2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3942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Gdynia, at Spokojna Street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440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33,500 m2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466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Katowice, at Bałtycka Street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15,688 m2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Łódź, at Tymienieckiego Street III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5,165 m2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098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Gdynia, at Sochaczewska Street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3,400 m2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4098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Gdynia, at Powstania Wielkopolskiego Street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0" i="0" u="none" strike="noStrike" cap="none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3,200 m2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575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1" i="0" u="none" strike="noStrike" cap="none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Total: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1" i="0" u="none" strike="noStrike" cap="none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1,501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pl-PL" sz="1100" b="1" i="0" u="none" strike="noStrike" cap="none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88,610 m2</a:t>
                      </a:r>
                    </a:p>
                  </a:txBody>
                  <a:tcPr marL="91420" marR="914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sp>
        <p:nvSpPr>
          <p:cNvPr id="23656" name="pole tekstowe 50"/>
          <p:cNvSpPr txBox="1">
            <a:spLocks noChangeArrowheads="1"/>
          </p:cNvSpPr>
          <p:nvPr/>
        </p:nvSpPr>
        <p:spPr bwMode="auto">
          <a:xfrm>
            <a:off x="214313" y="2162168"/>
            <a:ext cx="4500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pl-PL" sz="1600" b="1" i="1" dirty="0" err="1">
                <a:solidFill>
                  <a:srgbClr val="F70303"/>
                </a:solidFill>
                <a:latin typeface="Arial"/>
                <a:ea typeface="+mn-ea"/>
                <a:cs typeface="Arial"/>
              </a:rPr>
              <a:t>Investments</a:t>
            </a:r>
            <a:r>
              <a:rPr lang="pl-PL" sz="1600" b="1" i="1" dirty="0">
                <a:solidFill>
                  <a:srgbClr val="F70303"/>
                </a:solidFill>
                <a:latin typeface="Arial"/>
                <a:ea typeface="+mn-ea"/>
                <a:cs typeface="Arial"/>
              </a:rPr>
              <a:t> in </a:t>
            </a:r>
            <a:r>
              <a:rPr lang="pl-PL" sz="1600" b="1" i="1" dirty="0" err="1">
                <a:solidFill>
                  <a:srgbClr val="F70303"/>
                </a:solidFill>
                <a:latin typeface="Arial"/>
                <a:ea typeface="+mn-ea"/>
                <a:cs typeface="Arial"/>
              </a:rPr>
              <a:t>Warsaw</a:t>
            </a:r>
            <a:r>
              <a:rPr lang="pl-PL" sz="1600" b="1" i="1" dirty="0">
                <a:solidFill>
                  <a:srgbClr val="F70303"/>
                </a:solidFill>
                <a:latin typeface="Arial"/>
                <a:ea typeface="+mn-ea"/>
                <a:cs typeface="Arial"/>
              </a:rPr>
              <a:t> and </a:t>
            </a:r>
            <a:r>
              <a:rPr lang="pl-PL" sz="1600" b="1" i="1" dirty="0" err="1">
                <a:solidFill>
                  <a:srgbClr val="F70303"/>
                </a:solidFill>
                <a:latin typeface="Arial"/>
                <a:ea typeface="+mn-ea"/>
                <a:cs typeface="Arial"/>
              </a:rPr>
              <a:t>vicinity</a:t>
            </a:r>
            <a:endParaRPr lang="pl-PL" sz="1600" b="1" i="1" dirty="0">
              <a:solidFill>
                <a:srgbClr val="F70303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657" name="pole tekstowe 51"/>
          <p:cNvSpPr txBox="1">
            <a:spLocks noChangeArrowheads="1"/>
          </p:cNvSpPr>
          <p:nvPr/>
        </p:nvSpPr>
        <p:spPr bwMode="auto">
          <a:xfrm>
            <a:off x="4643438" y="2162169"/>
            <a:ext cx="4500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pl-PL" sz="1600" b="1" i="1">
                <a:solidFill>
                  <a:srgbClr val="F70303"/>
                </a:solidFill>
                <a:latin typeface="Arial"/>
                <a:ea typeface="+mn-ea"/>
                <a:cs typeface="Arial"/>
              </a:rPr>
              <a:t>Investments beyond Warsaw</a:t>
            </a:r>
          </a:p>
        </p:txBody>
      </p:sp>
      <p:pic>
        <p:nvPicPr>
          <p:cNvPr id="23658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659" name="Group 62"/>
          <p:cNvGrpSpPr>
            <a:grpSpLocks/>
          </p:cNvGrpSpPr>
          <p:nvPr/>
        </p:nvGrpSpPr>
        <p:grpSpPr bwMode="auto">
          <a:xfrm>
            <a:off x="571472" y="1114425"/>
            <a:ext cx="2455862" cy="515938"/>
            <a:chOff x="225" y="787"/>
            <a:chExt cx="1547" cy="325"/>
          </a:xfrm>
        </p:grpSpPr>
        <p:pic>
          <p:nvPicPr>
            <p:cNvPr id="23660" name="Picture 4" descr="D:\Prace\Prezentacja wynikowa\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787"/>
              <a:ext cx="154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61" name="pole tekstowe 58"/>
            <p:cNvSpPr txBox="1">
              <a:spLocks noChangeArrowheads="1"/>
            </p:cNvSpPr>
            <p:nvPr/>
          </p:nvSpPr>
          <p:spPr bwMode="auto">
            <a:xfrm>
              <a:off x="431" y="799"/>
              <a:ext cx="10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None/>
              </a:pPr>
              <a:r>
                <a:rPr lang="pl-PL" sz="1200" b="1" i="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HOUSING SEGMENT</a:t>
              </a:r>
              <a:r>
                <a:rPr lang="pl-PL" sz="1200" b="1" i="1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0484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16E8EE52-5D13-4E5C-B8BF-997C66923E79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25</a:t>
            </a:fld>
            <a:endParaRPr sz="1000"/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Multifunctional Miasteczko Kasprzaka</a:t>
            </a:r>
          </a:p>
        </p:txBody>
      </p:sp>
      <p:pic>
        <p:nvPicPr>
          <p:cNvPr id="20491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76972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e tekstowe 21"/>
          <p:cNvSpPr txBox="1"/>
          <p:nvPr/>
        </p:nvSpPr>
        <p:spPr>
          <a:xfrm>
            <a:off x="-285784" y="1214422"/>
            <a:ext cx="85011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buClr>
                <a:srgbClr val="C00000"/>
              </a:buClr>
              <a:buFont typeface="Wingdings"/>
              <a:buChar char="v"/>
            </a:pPr>
            <a:r>
              <a:rPr lang="pl-PL" sz="15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Residential complex with easy access to residential services - nursery schools, kindergartens, commerce, post offices, catering, recreation for children and adults.</a:t>
            </a:r>
            <a:endParaRPr sz="800" dirty="0" smtClean="0">
              <a:solidFill>
                <a:schemeClr val="accent4">
                  <a:lumMod val="75000"/>
                </a:schemeClr>
              </a:solidFill>
              <a:latin typeface="+mj-lt"/>
              <a:cs typeface="+mn-cs"/>
            </a:endParaRPr>
          </a:p>
          <a:p>
            <a:pPr marL="742950" lvl="1" indent="-285750" algn="l">
              <a:buClr>
                <a:srgbClr val="C00000"/>
              </a:buClr>
              <a:buFont typeface="Wingdings"/>
              <a:buChar char="v"/>
            </a:pPr>
            <a:endParaRPr sz="800" dirty="0" smtClean="0">
              <a:solidFill>
                <a:schemeClr val="accent4">
                  <a:lumMod val="75000"/>
                </a:schemeClr>
              </a:solidFill>
              <a:latin typeface="+mj-lt"/>
              <a:cs typeface="+mn-cs"/>
            </a:endParaRPr>
          </a:p>
          <a:p>
            <a:pPr marL="742950" lvl="1" indent="-285750" algn="l">
              <a:buClr>
                <a:srgbClr val="C00000"/>
              </a:buClr>
              <a:buFont typeface="Wingdings"/>
              <a:buChar char="v"/>
            </a:pPr>
            <a:r>
              <a:rPr lang="pl-PL" sz="15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Clear gradation of green outer space: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357158" y="2393288"/>
            <a:ext cx="49292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buClr>
                <a:srgbClr val="C00000"/>
              </a:buClr>
              <a:buFont typeface="Wingdings"/>
              <a:buChar char="§"/>
            </a:pPr>
            <a:r>
              <a:rPr lang="pl-PL" sz="14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Public spaces</a:t>
            </a:r>
            <a:r>
              <a:rPr lang="pl-PL" sz="14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 -</a:t>
            </a: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 recreation and sports areas for all people, surrounded with green park area along water axis extending Jana Kaziemierza Street</a:t>
            </a:r>
          </a:p>
          <a:p>
            <a:pPr marL="742950" lvl="1" indent="-285750" algn="l">
              <a:buClr>
                <a:srgbClr val="C00000"/>
              </a:buClr>
              <a:buFont typeface="Wingdings"/>
              <a:buChar char="v"/>
            </a:pPr>
            <a:endParaRPr sz="1400" dirty="0" smtClean="0">
              <a:solidFill>
                <a:schemeClr val="accent4">
                  <a:lumMod val="75000"/>
                </a:schemeClr>
              </a:solidFill>
              <a:latin typeface="+mj-lt"/>
              <a:cs typeface="+mn-cs"/>
            </a:endParaRPr>
          </a:p>
          <a:p>
            <a:pPr marL="742950" lvl="1" indent="-285750" algn="l">
              <a:buClr>
                <a:srgbClr val="C00000"/>
              </a:buClr>
              <a:buFont typeface="Wingdings"/>
              <a:buChar char="§"/>
            </a:pPr>
            <a:r>
              <a:rPr lang="pl-PL" sz="14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Semi-private spaces - </a:t>
            </a: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equipped with green, playgrounds, green squares up to the green roof gardens</a:t>
            </a:r>
          </a:p>
          <a:p>
            <a:pPr marL="742950" lvl="1" indent="-285750" algn="l">
              <a:buClr>
                <a:srgbClr val="C00000"/>
              </a:buClr>
              <a:buFont typeface="Wingdings"/>
              <a:buChar char="v"/>
            </a:pPr>
            <a:endParaRPr sz="1400" dirty="0" smtClean="0">
              <a:solidFill>
                <a:schemeClr val="accent4">
                  <a:lumMod val="75000"/>
                </a:schemeClr>
              </a:solidFill>
              <a:latin typeface="+mj-lt"/>
              <a:cs typeface="+mn-cs"/>
            </a:endParaRPr>
          </a:p>
          <a:p>
            <a:pPr marL="742950" lvl="1" indent="-285750" algn="l">
              <a:buClr>
                <a:srgbClr val="C00000"/>
              </a:buClr>
              <a:buFont typeface="Wingdings"/>
              <a:buChar char="§"/>
            </a:pPr>
            <a:r>
              <a:rPr lang="pl-PL" sz="14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Private spaces</a:t>
            </a:r>
            <a:r>
              <a:rPr lang="pl-PL" sz="14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 - </a:t>
            </a: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gardens, terraces for users of individual residential units</a:t>
            </a:r>
            <a:endParaRPr sz="1400" dirty="0" smtClean="0">
              <a:solidFill>
                <a:schemeClr val="accent4">
                  <a:lumMod val="75000"/>
                </a:schemeClr>
              </a:solidFill>
              <a:latin typeface="+mj-lt"/>
              <a:cs typeface="+mn-cs"/>
            </a:endParaRPr>
          </a:p>
          <a:p>
            <a:pPr marL="742950" lvl="1" indent="-285750" algn="l">
              <a:buNone/>
            </a:pPr>
            <a:endParaRPr sz="1400" dirty="0" smtClean="0">
              <a:solidFill>
                <a:schemeClr val="accent4">
                  <a:lumMod val="75000"/>
                </a:schemeClr>
              </a:solidFill>
              <a:latin typeface="+mj-lt"/>
              <a:cs typeface="+mn-cs"/>
            </a:endParaRPr>
          </a:p>
          <a:p>
            <a:pPr marL="742950" lvl="1" indent="-285750" algn="l">
              <a:buNone/>
            </a:pPr>
            <a:endParaRPr sz="1400" dirty="0" smtClean="0">
              <a:solidFill>
                <a:schemeClr val="accent4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886346"/>
            <a:ext cx="22764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929198"/>
            <a:ext cx="22479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2570" y="4918983"/>
            <a:ext cx="2338388" cy="158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33987" y="2178840"/>
            <a:ext cx="3509979" cy="239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0484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16E8EE52-5D13-4E5C-B8BF-997C66923E79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26</a:t>
            </a:fld>
            <a:endParaRPr sz="1000"/>
          </a:p>
        </p:txBody>
      </p:sp>
      <p:sp>
        <p:nvSpPr>
          <p:cNvPr id="16390" name="Prostokąt 9"/>
          <p:cNvSpPr>
            <a:spLocks noChangeArrowheads="1"/>
          </p:cNvSpPr>
          <p:nvPr/>
        </p:nvSpPr>
        <p:spPr bwMode="auto">
          <a:xfrm>
            <a:off x="5143504" y="5510656"/>
            <a:ext cx="4071934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l-PL" sz="13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about 70 thousand m2</a:t>
            </a:r>
            <a:r>
              <a:rPr lang="pl-PL" sz="13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 for commercialfunctions:</a:t>
            </a:r>
          </a:p>
          <a:p>
            <a:pPr marL="177759" lvl="1" indent="-88880" algn="l">
              <a:buClr>
                <a:srgbClr val="000000">
                  <a:lumMod val="75000"/>
                  <a:lumOff val="25000"/>
                </a:srgbClr>
              </a:buClr>
              <a:buFont typeface="Arial"/>
              <a:buChar char="•"/>
            </a:pPr>
            <a:r>
              <a:rPr lang="pl-PL" sz="12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Shopping mall: modernand intimate spaces </a:t>
            </a:r>
          </a:p>
          <a:p>
            <a:pPr marL="177759" lvl="1" indent="-88880" algn="l">
              <a:buClr>
                <a:srgbClr val="000000">
                  <a:lumMod val="75000"/>
                  <a:lumOff val="25000"/>
                </a:srgbClr>
              </a:buClr>
              <a:buFont typeface="Arial"/>
              <a:buChar char="•"/>
            </a:pPr>
            <a:r>
              <a:rPr lang="pl-PL" sz="12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Entertainment </a:t>
            </a:r>
          </a:p>
          <a:p>
            <a:pPr marL="177759" lvl="1" indent="-88880" algn="l">
              <a:buClr>
                <a:srgbClr val="000000">
                  <a:lumMod val="75000"/>
                  <a:lumOff val="25000"/>
                </a:srgbClr>
              </a:buClr>
              <a:buFont typeface="Arial"/>
              <a:buChar char="•"/>
            </a:pPr>
            <a:r>
              <a:rPr lang="pl-PL" sz="12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Cinema  </a:t>
            </a: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Multifunctional Miasteczko Kasprzaka</a:t>
            </a:r>
          </a:p>
        </p:txBody>
      </p:sp>
      <p:sp>
        <p:nvSpPr>
          <p:cNvPr id="30" name="Prostokąt 9"/>
          <p:cNvSpPr>
            <a:spLocks noChangeArrowheads="1"/>
          </p:cNvSpPr>
          <p:nvPr/>
        </p:nvSpPr>
        <p:spPr bwMode="auto">
          <a:xfrm>
            <a:off x="-357222" y="5475218"/>
            <a:ext cx="4429124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l">
              <a:lnSpc>
                <a:spcPct val="150000"/>
              </a:lnSpc>
              <a:buNone/>
            </a:pPr>
            <a:r>
              <a:rPr lang="pl-PL" sz="13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3,000 flats</a:t>
            </a:r>
            <a:r>
              <a:rPr lang="pl-PL" sz="13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, for almost 10 thousand people:</a:t>
            </a:r>
            <a:endParaRPr sz="1300" dirty="0">
              <a:solidFill>
                <a:schemeClr val="accent4">
                  <a:lumMod val="75000"/>
                </a:schemeClr>
              </a:solidFill>
            </a:endParaRPr>
          </a:p>
          <a:p>
            <a:pPr marL="742950" lvl="1" indent="-285750" algn="l">
              <a:buClr>
                <a:srgbClr val="000000">
                  <a:lumMod val="75000"/>
                  <a:lumOff val="25000"/>
                </a:srgbClr>
              </a:buClr>
              <a:buFont typeface="Arial"/>
              <a:buChar char="•"/>
            </a:pPr>
            <a:r>
              <a:rPr lang="pl-PL" sz="12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Staging</a:t>
            </a:r>
          </a:p>
          <a:p>
            <a:pPr marL="742950" lvl="1" indent="-285750" algn="l">
              <a:buClr>
                <a:srgbClr val="000000">
                  <a:lumMod val="75000"/>
                  <a:lumOff val="25000"/>
                </a:srgbClr>
              </a:buClr>
              <a:buFont typeface="Arial"/>
              <a:buChar char="•"/>
            </a:pPr>
            <a:r>
              <a:rPr lang="pl-PL" sz="12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Very good location - just </a:t>
            </a:r>
            <a:br>
              <a:rPr lang="pl-PL" sz="12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</a:br>
            <a:r>
              <a:rPr lang="pl-PL" sz="12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3km to the city centre</a:t>
            </a:r>
          </a:p>
          <a:p>
            <a:pPr marL="742950" lvl="1" indent="-285750" algn="l">
              <a:buClr>
                <a:srgbClr val="000000">
                  <a:lumMod val="75000"/>
                  <a:lumOff val="25000"/>
                </a:srgbClr>
              </a:buClr>
              <a:buFont typeface="Arial"/>
              <a:buChar char="•"/>
            </a:pPr>
            <a:r>
              <a:rPr lang="pl-PL" sz="12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In the close area, there are many transport nodes</a:t>
            </a:r>
          </a:p>
          <a:p>
            <a:pPr lvl="1" algn="l">
              <a:lnSpc>
                <a:spcPct val="150000"/>
              </a:lnSpc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77814" y="5000636"/>
            <a:ext cx="8280400" cy="712880"/>
            <a:chOff x="71406" y="4357694"/>
            <a:chExt cx="8280400" cy="712880"/>
          </a:xfrm>
        </p:grpSpPr>
        <p:sp>
          <p:nvSpPr>
            <p:cNvPr id="41" name="pole tekstowe 17"/>
            <p:cNvSpPr txBox="1">
              <a:spLocks noChangeArrowheads="1"/>
            </p:cNvSpPr>
            <p:nvPr/>
          </p:nvSpPr>
          <p:spPr bwMode="auto">
            <a:xfrm>
              <a:off x="71406" y="4418023"/>
              <a:ext cx="8280400" cy="65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pl-PL" sz="1200" b="1" i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Estimated value: 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pl-PL" sz="1400" b="1" i="0">
                  <a:solidFill>
                    <a:srgbClr val="FF0000"/>
                  </a:solidFill>
                  <a:latin typeface="Arial"/>
                  <a:ea typeface="+mn-ea"/>
                  <a:cs typeface="Arial"/>
                </a:rPr>
                <a:t>PLN 1.5 bil</a:t>
              </a:r>
              <a:endParaRPr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1125529" y="4375158"/>
              <a:ext cx="2232025" cy="469900"/>
              <a:chOff x="225" y="787"/>
              <a:chExt cx="1547" cy="325"/>
            </a:xfrm>
          </p:grpSpPr>
          <p:pic>
            <p:nvPicPr>
              <p:cNvPr id="20496" name="Picture 4" descr="D:\Prace\Prezentacja wynikowa\3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" y="787"/>
                <a:ext cx="1547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7" name="pole tekstowe 58"/>
              <p:cNvSpPr txBox="1">
                <a:spLocks noChangeArrowheads="1"/>
              </p:cNvSpPr>
              <p:nvPr/>
            </p:nvSpPr>
            <p:spPr bwMode="auto">
              <a:xfrm>
                <a:off x="431" y="790"/>
                <a:ext cx="1088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buNone/>
                </a:pPr>
                <a:r>
                  <a:rPr lang="pl-PL" sz="1200" b="1" i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HOUSING SEGMENT</a:t>
                </a:r>
                <a:endParaRPr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5143504" y="4357694"/>
              <a:ext cx="2222500" cy="477129"/>
              <a:chOff x="3942" y="800"/>
              <a:chExt cx="1547" cy="330"/>
            </a:xfrm>
          </p:grpSpPr>
          <p:pic>
            <p:nvPicPr>
              <p:cNvPr id="20494" name="Picture 4" descr="D:\Prace\Prezentacja wynikowa\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2" y="800"/>
                <a:ext cx="1547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5" name="pole tekstowe 58"/>
              <p:cNvSpPr txBox="1">
                <a:spLocks noChangeArrowheads="1"/>
              </p:cNvSpPr>
              <p:nvPr/>
            </p:nvSpPr>
            <p:spPr bwMode="auto">
              <a:xfrm>
                <a:off x="4241" y="811"/>
                <a:ext cx="1088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buNone/>
                </a:pPr>
                <a:r>
                  <a:rPr lang="pl-PL" sz="1200" b="1" i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COMMERCIAL SEGMENT</a:t>
                </a:r>
                <a:endParaRPr sz="1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0491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76972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9222" y="1214432"/>
            <a:ext cx="5918860" cy="371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/>
            <a:endParaRPr lang="pl-PL" sz="2600" b="1" dirty="0">
              <a:solidFill>
                <a:schemeClr val="bg1"/>
              </a:solidFill>
            </a:endParaRPr>
          </a:p>
        </p:txBody>
      </p:sp>
      <p:sp>
        <p:nvSpPr>
          <p:cNvPr id="3076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7" name="Symbol zastępczy zawartości 1"/>
          <p:cNvSpPr txBox="1">
            <a:spLocks/>
          </p:cNvSpPr>
          <p:nvPr/>
        </p:nvSpPr>
        <p:spPr bwMode="auto">
          <a:xfrm>
            <a:off x="55356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8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EF426B28-9D3C-46F1-A4B7-F01101B0AB76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27</a:t>
            </a:fld>
            <a:endParaRPr sz="1000"/>
          </a:p>
        </p:txBody>
      </p:sp>
      <p:pic>
        <p:nvPicPr>
          <p:cNvPr id="309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26988" y="3071810"/>
            <a:ext cx="9117012" cy="1470025"/>
          </a:xfrm>
          <a:prstGeom prst="rect">
            <a:avLst/>
          </a:prstGeom>
        </p:spPr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pl-PL" sz="3800" b="0" i="0" u="none" strike="noStrike" kern="0" cap="none" spc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ea typeface="+mj-ea"/>
                <a:cs typeface="+mj-cs"/>
              </a:rPr>
              <a:t>Sales policy</a:t>
            </a:r>
            <a:br>
              <a:rPr lang="pl-PL" sz="3800" b="0" i="0" u="none" strike="noStrike" kern="0" cap="none" spc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ea typeface="+mj-ea"/>
                <a:cs typeface="+mj-cs"/>
              </a:rPr>
            </a:br>
            <a:endParaRPr sz="3800" strike="noStrike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ymbol zastępczy numeru slajdu 2"/>
          <p:cNvSpPr txBox="1">
            <a:spLocks noGrp="1"/>
          </p:cNvSpPr>
          <p:nvPr/>
        </p:nvSpPr>
        <p:spPr bwMode="auto">
          <a:xfrm>
            <a:off x="3968750" y="2324097"/>
            <a:ext cx="1076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r>
              <a:rPr lang="pl-PL" sz="4000" b="1" i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VI </a:t>
            </a:r>
            <a:endParaRPr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075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6" name="Symbol zastępczy zawartości 1"/>
          <p:cNvSpPr txBox="1">
            <a:spLocks/>
          </p:cNvSpPr>
          <p:nvPr/>
        </p:nvSpPr>
        <p:spPr bwMode="auto">
          <a:xfrm>
            <a:off x="55229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7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fld id="{81D499AF-6037-452C-9539-EC31C238601E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28</a:t>
            </a:fld>
            <a:endParaRPr sz="1000"/>
          </a:p>
        </p:txBody>
      </p:sp>
      <p:sp>
        <p:nvSpPr>
          <p:cNvPr id="3078" name="Tytuł 1"/>
          <p:cNvSpPr txBox="1">
            <a:spLocks/>
          </p:cNvSpPr>
          <p:nvPr/>
        </p:nvSpPr>
        <p:spPr bwMode="auto">
          <a:xfrm>
            <a:off x="1258888" y="214313"/>
            <a:ext cx="7105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None/>
            </a:pPr>
            <a:r>
              <a:rPr lang="pl-PL" sz="24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Sales policy of the Company in 2012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90575" y="1325563"/>
            <a:ext cx="792003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An attractive housing offer, including turnkey apartments, turnkey apartments with full equipment and Premium products - Villa Campina and Oxygen Apartments</a:t>
            </a:r>
            <a:endParaRPr sz="1400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Interior design programs for Clients available at the Interior Design Development Center  - Silver, Gold, Platinum; Black, White, Cappucinno and Smart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Implementation of the credit program to finance a property purchase LOKUM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Professional and free of charge credit counseling</a:t>
            </a:r>
          </a:p>
        </p:txBody>
      </p:sp>
      <p:pic>
        <p:nvPicPr>
          <p:cNvPr id="3080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7" descr="P:\JW Construction\Inwestycje\Villa Campina\zdjęcia_wizualizacje\sesja zdjęciowa\2\IMG_16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3"/>
          <a:stretch>
            <a:fillRect/>
          </a:stretch>
        </p:blipFill>
        <p:spPr bwMode="auto">
          <a:xfrm>
            <a:off x="5702300" y="3873500"/>
            <a:ext cx="161925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P:\JW Construction\Inwestycje\Villa Campina\zdjęcia_wizualizacje\sesja zdjęciowa\2\IMG_16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>
            <a:fillRect/>
          </a:stretch>
        </p:blipFill>
        <p:spPr bwMode="auto">
          <a:xfrm>
            <a:off x="1204913" y="3873500"/>
            <a:ext cx="16764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6" descr="P:\JW Construction\Inwestycje\Villa Campina\zdjęcia_wizualizacje\sesja zdjęciowa\2\IMG_16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5"/>
          <a:stretch>
            <a:fillRect/>
          </a:stretch>
        </p:blipFill>
        <p:spPr bwMode="auto">
          <a:xfrm>
            <a:off x="3471863" y="3873500"/>
            <a:ext cx="169862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5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4099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4100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fld id="{3D0E9DE0-4C23-4043-A41E-A018C1973C6C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29</a:t>
            </a:fld>
            <a:endParaRPr sz="1000"/>
          </a:p>
        </p:txBody>
      </p:sp>
      <p:sp>
        <p:nvSpPr>
          <p:cNvPr id="4101" name="Tytuł 1"/>
          <p:cNvSpPr txBox="1">
            <a:spLocks/>
          </p:cNvSpPr>
          <p:nvPr/>
        </p:nvSpPr>
        <p:spPr bwMode="auto">
          <a:xfrm>
            <a:off x="1258888" y="214313"/>
            <a:ext cx="7105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None/>
            </a:pPr>
            <a:r>
              <a:rPr lang="pl-PL" sz="24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Sales policy of the Company in 2012 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55650" y="1341438"/>
            <a:ext cx="7315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Long-term cooperation with banks–  the best offer of credits on the market of mortgages only for the Company’s customers.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Attractive offer  of flats that meet the requirements of  the government program "Rodzina na swoim"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Individual approach to the customer – the possibility of negotiating the prices depending on the payment amount and schedule</a:t>
            </a:r>
            <a:endParaRPr sz="1400" dirty="0">
              <a:solidFill>
                <a:schemeClr val="accent4">
                  <a:lumMod val="75000"/>
                </a:schemeClr>
              </a:solidFill>
              <a:latin typeface="+mj-lt"/>
              <a:cs typeface="Arial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Packages offering special conditions, dedicated to employees of institutions co-operating with J.W. Construction Holding S.A.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Neighborhood sales program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Contest of tenders made by Customers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Special offer for customers on the occasion of the Company's participation in the fair trade and during the organization of open days of house estates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  <a:cs typeface="+mn-cs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103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5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/>
            <a:endParaRPr lang="pl-PL" sz="2600" b="1" dirty="0">
              <a:solidFill>
                <a:schemeClr val="bg1"/>
              </a:solidFill>
            </a:endParaRPr>
          </a:p>
        </p:txBody>
      </p:sp>
      <p:sp>
        <p:nvSpPr>
          <p:cNvPr id="3076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7" name="Symbol zastępczy zawartości 1"/>
          <p:cNvSpPr txBox="1">
            <a:spLocks/>
          </p:cNvSpPr>
          <p:nvPr/>
        </p:nvSpPr>
        <p:spPr bwMode="auto">
          <a:xfrm>
            <a:off x="55356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3078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EF426B28-9D3C-46F1-A4B7-F01101B0AB76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3</a:t>
            </a:fld>
            <a:endParaRPr sz="1000"/>
          </a:p>
        </p:txBody>
      </p:sp>
      <p:pic>
        <p:nvPicPr>
          <p:cNvPr id="309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-26988" y="2714620"/>
            <a:ext cx="9170988" cy="1470025"/>
          </a:xfrm>
          <a:prstGeom prst="rect">
            <a:avLst/>
          </a:prstGeom>
        </p:spPr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pl-PL" sz="3800" b="0" i="0" u="none" strike="noStrike" kern="0" cap="none" spc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latin typeface="Arial"/>
                <a:ea typeface="+mj-ea"/>
                <a:cs typeface="+mj-cs"/>
              </a:rPr>
              <a:t>Significant events </a:t>
            </a:r>
            <a:endParaRPr sz="3800" strike="noStrike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ymbol zastępczy numeru slajdu 2"/>
          <p:cNvSpPr txBox="1">
            <a:spLocks noGrp="1"/>
          </p:cNvSpPr>
          <p:nvPr/>
        </p:nvSpPr>
        <p:spPr bwMode="auto">
          <a:xfrm>
            <a:off x="3917950" y="2179638"/>
            <a:ext cx="1076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r>
              <a:rPr lang="pl-PL" sz="4000" b="1" i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5123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5124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30</a:t>
            </a:r>
            <a:endParaRPr sz="1000" dirty="0"/>
          </a:p>
        </p:txBody>
      </p:sp>
      <p:sp>
        <p:nvSpPr>
          <p:cNvPr id="5125" name="Tytuł 1"/>
          <p:cNvSpPr txBox="1">
            <a:spLocks/>
          </p:cNvSpPr>
          <p:nvPr/>
        </p:nvSpPr>
        <p:spPr bwMode="auto">
          <a:xfrm>
            <a:off x="1258888" y="214313"/>
            <a:ext cx="7105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None/>
            </a:pPr>
            <a:r>
              <a:rPr lang="pl-PL" sz="24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Sales policy of the Company in 2012 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95338" y="1347788"/>
            <a:ext cx="731520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Conducting strategic marketing activities in all areas of communication with Clients</a:t>
            </a:r>
            <a:endParaRPr sz="1400" dirty="0" smtClean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Font typeface="Wingdings"/>
              <a:buChar char="v"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Implementation of marketing and sales program under the </a:t>
            </a:r>
            <a:r>
              <a:rPr lang="pl-PL" sz="1400" b="1" i="1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"LifeElevated" </a:t>
            </a: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slogan to improve the quality of service before and after sales, and strengthening a positive image of the Company and its offer through the following actions: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None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 	- enhancing the quality and standard of investment by including additional services and facilities to the offer (e.g concierge service)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None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	- improvement of marketing materials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None/>
            </a:pPr>
            <a:r>
              <a:rPr lang="pl-PL" sz="1400" b="0" i="0" ker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	- gradual training of a sales team.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  <a:cs typeface="+mn-cs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5127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876925"/>
            <a:ext cx="273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8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7651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27652" name="Symbol zastępczy zawartości 1"/>
          <p:cNvSpPr txBox="1">
            <a:spLocks/>
          </p:cNvSpPr>
          <p:nvPr/>
        </p:nvSpPr>
        <p:spPr bwMode="auto">
          <a:xfrm>
            <a:off x="55229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27653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6752BAB0-9CE3-4791-8754-886EC7680B24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31</a:t>
            </a:fld>
            <a:endParaRPr sz="100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39800" y="3459163"/>
            <a:ext cx="7145338" cy="2414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6905" tIns="43467" rIns="86905" bIns="43467">
            <a:spAutoFit/>
          </a:bodyPr>
          <a:lstStyle/>
          <a:p>
            <a:pPr algn="ctr" defTabSz="873161">
              <a:spcBef>
                <a:spcPct val="50000"/>
              </a:spcBef>
              <a:spcAft>
                <a:spcPct val="25000"/>
              </a:spcAft>
              <a:buNone/>
            </a:pPr>
            <a:r>
              <a:rPr lang="pl-PL" sz="1400" b="1" i="0" ker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+mn-ea"/>
                <a:cs typeface="Arial"/>
              </a:rPr>
              <a:t>Investor Relations:</a:t>
            </a:r>
          </a:p>
          <a:p>
            <a:pPr algn="ctr" defTabSz="873161">
              <a:spcBef>
                <a:spcPct val="5000"/>
              </a:spcBef>
              <a:spcAft>
                <a:spcPct val="25000"/>
              </a:spcAft>
              <a:buNone/>
            </a:pPr>
            <a:r>
              <a:rPr lang="pl-PL" sz="1400" b="1" i="0" ker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+mn-ea"/>
                <a:cs typeface="Arial"/>
              </a:rPr>
              <a:t>Małgorzata Szwarc-Sroka</a:t>
            </a:r>
          </a:p>
          <a:p>
            <a:pPr algn="ctr" defTabSz="873161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ker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+mn-ea"/>
                <a:cs typeface="Arial"/>
              </a:rPr>
              <a:t>Economy Division </a:t>
            </a:r>
          </a:p>
          <a:p>
            <a:pPr algn="ctr" defTabSz="873161">
              <a:spcBef>
                <a:spcPts val="0"/>
              </a:spcBef>
              <a:spcAft>
                <a:spcPct val="120000"/>
              </a:spcAft>
              <a:buNone/>
            </a:pPr>
            <a:r>
              <a:rPr lang="pl-PL" sz="1400" b="1" i="0" ker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+mn-ea"/>
                <a:cs typeface="Arial"/>
              </a:rPr>
              <a:t>and Investor Relations Office HeadDirector of Economic and Director of Investor Relations J.W Construction Holding S.A.</a:t>
            </a:r>
          </a:p>
          <a:p>
            <a:pPr algn="ctr" defTabSz="873161">
              <a:spcBef>
                <a:spcPts val="0"/>
              </a:spcBef>
              <a:spcAft>
                <a:spcPct val="80000"/>
              </a:spcAft>
              <a:buNone/>
            </a:pPr>
            <a:r>
              <a:rPr lang="pl-PL" sz="1400" b="1" i="0" ker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+mn-ea"/>
                <a:cs typeface="Arial"/>
              </a:rPr>
              <a:t>Member of Management Board of J.W Construction  S.A.</a:t>
            </a:r>
          </a:p>
          <a:p>
            <a:pPr algn="ctr" defTabSz="873161">
              <a:spcBef>
                <a:spcPct val="5000"/>
              </a:spcBef>
              <a:spcAft>
                <a:spcPts val="0"/>
              </a:spcAft>
              <a:buNone/>
            </a:pPr>
            <a:r>
              <a:rPr lang="pl-PL" sz="1400" b="1" i="0" ker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+mn-ea"/>
                <a:cs typeface="Arial"/>
              </a:rPr>
              <a:t>phone: 22 771 77 85</a:t>
            </a:r>
          </a:p>
          <a:p>
            <a:pPr algn="ctr" defTabSz="873161">
              <a:spcBef>
                <a:spcPct val="20000"/>
              </a:spcBef>
              <a:spcAft>
                <a:spcPts val="0"/>
              </a:spcAft>
              <a:buNone/>
            </a:pPr>
            <a:r>
              <a:rPr lang="pl-PL" sz="1400" b="1" i="0" ker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+mn-ea"/>
                <a:cs typeface="Arial"/>
              </a:rPr>
              <a:t>e-mail.: relacje.inwestorskie@jwconstruction.com.pl</a:t>
            </a:r>
            <a:endParaRPr sz="1400" dirty="0">
              <a:solidFill>
                <a:schemeClr val="accent4">
                  <a:lumMod val="75000"/>
                </a:schemeClr>
              </a:solidFill>
              <a:latin typeface="Verdana"/>
              <a:cs typeface="Arial"/>
            </a:endParaRPr>
          </a:p>
        </p:txBody>
      </p:sp>
      <p:grpSp>
        <p:nvGrpSpPr>
          <p:cNvPr id="27655" name="Grupa 16"/>
          <p:cNvGrpSpPr>
            <a:grpSpLocks/>
          </p:cNvGrpSpPr>
          <p:nvPr/>
        </p:nvGrpSpPr>
        <p:grpSpPr bwMode="auto">
          <a:xfrm>
            <a:off x="1357313" y="1428750"/>
            <a:ext cx="6754812" cy="1785938"/>
            <a:chOff x="1389076" y="1500174"/>
            <a:chExt cx="4838688" cy="1079500"/>
          </a:xfrm>
        </p:grpSpPr>
        <p:pic>
          <p:nvPicPr>
            <p:cNvPr id="27657" name="Picture 15" descr="P:\JW Construction\Inwestycje\wizualizacje\Górczewska 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319" y="1500174"/>
              <a:ext cx="1512445" cy="1079500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t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3" descr="P:\JW Construction\Inwestycje\Poznań\fot. 1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1"/>
            <a:stretch>
              <a:fillRect/>
            </a:stretch>
          </p:blipFill>
          <p:spPr bwMode="auto">
            <a:xfrm>
              <a:off x="1389076" y="1500174"/>
              <a:ext cx="1582950" cy="1079500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t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2" descr="C:\Users\marlena.ladzinska\AppData\Local\Microsoft\Windows\Temporary Internet Files\Content.Outlook\NXIF12OG\Krynica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448" y="1500174"/>
              <a:ext cx="1512445" cy="1079500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tl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1071546"/>
            <a:ext cx="7929618" cy="189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Wingdings"/>
              <a:buChar char="v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Completion of a plot purchase at Kasprzaka Street in Warsaw</a:t>
            </a:r>
            <a:b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</a:br>
            <a:endParaRPr sz="14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algn="l">
              <a:lnSpc>
                <a:spcPct val="150000"/>
              </a:lnSpc>
              <a:buNone/>
            </a:pPr>
            <a:r>
              <a:rPr lang="pl-PL" sz="12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Acquisition of right of perpetual usufruct of land plots with ownership of the buildings erected on them, located in Warsaw </a:t>
            </a:r>
            <a:r>
              <a:rPr lang="pl-PL" sz="1200" b="1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at Kasprzaka  29/31 Street</a:t>
            </a:r>
            <a:r>
              <a:rPr lang="pl-PL" sz="12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 with a total area of ​​</a:t>
            </a:r>
            <a:r>
              <a:rPr lang="pl-PL" sz="1200" b="1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81,185.00 m</a:t>
            </a:r>
            <a:r>
              <a:rPr lang="pl-PL" sz="1200" b="1" i="1" baseline="300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2 </a:t>
            </a:r>
            <a:r>
              <a:rPr lang="pl-PL" sz="12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</a:rPr>
              <a:t> for the amount of PLN 155 million net</a:t>
            </a:r>
            <a:r>
              <a:rPr lang="pl-PL" sz="12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 (PLN 157,614,085 gross) </a:t>
            </a:r>
            <a:endParaRPr sz="12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grpSp>
        <p:nvGrpSpPr>
          <p:cNvPr id="5124" name="Grupa 34"/>
          <p:cNvGrpSpPr>
            <a:grpSpLocks/>
          </p:cNvGrpSpPr>
          <p:nvPr/>
        </p:nvGrpSpPr>
        <p:grpSpPr bwMode="auto">
          <a:xfrm>
            <a:off x="0" y="0"/>
            <a:ext cx="9142413" cy="6884988"/>
            <a:chOff x="1159" y="-27384"/>
            <a:chExt cx="9142841" cy="6885384"/>
          </a:xfrm>
        </p:grpSpPr>
        <p:cxnSp>
          <p:nvCxnSpPr>
            <p:cNvPr id="6" name="Łącznik prosty 33"/>
            <p:cNvCxnSpPr/>
            <p:nvPr/>
          </p:nvCxnSpPr>
          <p:spPr>
            <a:xfrm rot="5400000">
              <a:off x="5712421" y="3404195"/>
              <a:ext cx="6809179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rostokąt 6"/>
            <p:cNvSpPr/>
            <p:nvPr/>
          </p:nvSpPr>
          <p:spPr>
            <a:xfrm>
              <a:off x="1159" y="-27384"/>
              <a:ext cx="9142841" cy="948117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8" name="Łącznik prosty 35"/>
            <p:cNvCxnSpPr/>
            <p:nvPr/>
          </p:nvCxnSpPr>
          <p:spPr>
            <a:xfrm rot="5400000">
              <a:off x="-3284361" y="3383556"/>
              <a:ext cx="6625019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rostokąt 8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26988" y="0"/>
            <a:ext cx="89074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Significant events in Q1 2012</a:t>
            </a:r>
            <a:endParaRPr sz="2600" dirty="0">
              <a:solidFill>
                <a:schemeClr val="bg1"/>
              </a:solidFill>
            </a:endParaRPr>
          </a:p>
        </p:txBody>
      </p:sp>
      <p:pic>
        <p:nvPicPr>
          <p:cNvPr id="512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A7D2AA08-AF57-4C7F-8462-90A671CC3DAC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4</a:t>
            </a:fld>
            <a:endParaRPr sz="1000"/>
          </a:p>
        </p:txBody>
      </p:sp>
      <p:sp>
        <p:nvSpPr>
          <p:cNvPr id="21" name="pole tekstowe 17"/>
          <p:cNvSpPr txBox="1">
            <a:spLocks noChangeArrowheads="1"/>
          </p:cNvSpPr>
          <p:nvPr/>
        </p:nvSpPr>
        <p:spPr bwMode="auto">
          <a:xfrm>
            <a:off x="784225" y="3714752"/>
            <a:ext cx="4173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l-PL" sz="1200" b="0" i="1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+mn-ea"/>
                <a:cs typeface="+mn-cs"/>
              </a:rPr>
              <a:t>Number of undeveloped plots: </a:t>
            </a:r>
            <a:r>
              <a:rPr lang="pl-PL" sz="1200" b="1" i="1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+mn-ea"/>
                <a:cs typeface="+mn-cs"/>
              </a:rPr>
              <a:t>194</a:t>
            </a:r>
          </a:p>
          <a:p>
            <a:pPr algn="l">
              <a:lnSpc>
                <a:spcPct val="150000"/>
              </a:lnSpc>
              <a:buNone/>
            </a:pPr>
            <a:r>
              <a:rPr lang="pl-PL" sz="1200" b="0" i="1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+mn-ea"/>
                <a:cs typeface="+mn-cs"/>
              </a:rPr>
              <a:t>Area of undeveloped plots: </a:t>
            </a:r>
            <a:r>
              <a:rPr lang="pl-PL" sz="1200" b="1" i="1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+mn-ea"/>
                <a:cs typeface="+mn-cs"/>
              </a:rPr>
              <a:t>162.058m2</a:t>
            </a:r>
          </a:p>
          <a:p>
            <a:pPr algn="l">
              <a:lnSpc>
                <a:spcPct val="150000"/>
              </a:lnSpc>
              <a:buNone/>
            </a:pPr>
            <a:r>
              <a:rPr lang="pl-PL" sz="1200" b="1" i="1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+mn-ea"/>
                <a:cs typeface="+mn-cs"/>
              </a:rPr>
              <a:t>Estimated value of utilized plots: </a:t>
            </a:r>
            <a:r>
              <a:rPr lang="pl-PL" sz="1200" b="1" i="1">
                <a:solidFill>
                  <a:srgbClr val="FF0000"/>
                </a:solidFill>
                <a:latin typeface="Arial"/>
                <a:ea typeface="+mn-ea"/>
                <a:cs typeface="+mn-cs"/>
              </a:rPr>
              <a:t>PLN 123 mil</a:t>
            </a:r>
          </a:p>
          <a:p>
            <a:pPr algn="l">
              <a:lnSpc>
                <a:spcPct val="150000"/>
              </a:lnSpc>
              <a:buNone/>
            </a:pPr>
            <a:r>
              <a:rPr lang="pl-PL" sz="1200" b="0" i="1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+mn-ea"/>
                <a:cs typeface="+mn-cs"/>
              </a:rPr>
              <a:t>Ready show houses: 12 (value of PLN 19 million)</a:t>
            </a:r>
            <a:endParaRPr sz="1200" dirty="0">
              <a:solidFill>
                <a:schemeClr val="accent4">
                  <a:lumMod val="85000"/>
                </a:schemeClr>
              </a:solidFill>
              <a:cs typeface="+mn-cs"/>
            </a:endParaRPr>
          </a:p>
        </p:txBody>
      </p:sp>
      <p:sp>
        <p:nvSpPr>
          <p:cNvPr id="22" name="pole tekstowe 17"/>
          <p:cNvSpPr txBox="1">
            <a:spLocks noChangeArrowheads="1"/>
          </p:cNvSpPr>
          <p:nvPr/>
        </p:nvSpPr>
        <p:spPr bwMode="auto">
          <a:xfrm>
            <a:off x="5624544" y="3727452"/>
            <a:ext cx="33766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l-PL" sz="1200" b="0" i="1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+mn-ea"/>
                <a:cs typeface="+mn-cs"/>
              </a:rPr>
              <a:t>Number of flats: </a:t>
            </a:r>
            <a:r>
              <a:rPr lang="pl-PL" sz="1200" b="1" i="1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+mn-ea"/>
                <a:cs typeface="+mn-cs"/>
              </a:rPr>
              <a:t>183</a:t>
            </a:r>
          </a:p>
          <a:p>
            <a:pPr algn="l">
              <a:lnSpc>
                <a:spcPct val="150000"/>
              </a:lnSpc>
              <a:buNone/>
            </a:pPr>
            <a:r>
              <a:rPr lang="pl-PL" sz="1200" b="0" i="1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+mn-ea"/>
                <a:cs typeface="+mn-cs"/>
              </a:rPr>
              <a:t>UFS: </a:t>
            </a:r>
            <a:r>
              <a:rPr lang="pl-PL" sz="1200" b="1" i="1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+mn-ea"/>
                <a:cs typeface="+mn-cs"/>
              </a:rPr>
              <a:t>9,423 m2</a:t>
            </a:r>
          </a:p>
          <a:p>
            <a:pPr algn="l">
              <a:lnSpc>
                <a:spcPct val="150000"/>
              </a:lnSpc>
              <a:buNone/>
            </a:pPr>
            <a:r>
              <a:rPr lang="pl-PL" sz="1200" b="1" i="1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+mn-ea"/>
                <a:cs typeface="+mn-cs"/>
              </a:rPr>
              <a:t>Estimated value: </a:t>
            </a:r>
            <a:r>
              <a:rPr lang="pl-PL" sz="1200" b="1" i="1">
                <a:solidFill>
                  <a:srgbClr val="FF0000"/>
                </a:solidFill>
                <a:latin typeface="Arial"/>
                <a:ea typeface="+mn-ea"/>
                <a:cs typeface="+mn-cs"/>
              </a:rPr>
              <a:t>PLN 60 mil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69925" y="2643182"/>
            <a:ext cx="81534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/>
              <a:buChar char="v"/>
            </a:pPr>
            <a:endParaRPr sz="14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Wingdings"/>
              <a:buChar char="v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Real estates introduced to the sales:</a:t>
            </a:r>
          </a:p>
          <a:p>
            <a:pPr algn="l">
              <a:lnSpc>
                <a:spcPct val="150000"/>
              </a:lnSpc>
              <a:buNone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  </a:t>
            </a:r>
            <a:r>
              <a:rPr lang="pl-PL" sz="1400" b="1" i="0">
                <a:solidFill>
                  <a:srgbClr val="009900"/>
                </a:solidFill>
                <a:latin typeface="Arial"/>
                <a:ea typeface="+mn-ea"/>
                <a:cs typeface="+mn-cs"/>
              </a:rPr>
              <a:t>Villa Campina in Ożarów Mazowiecki          </a:t>
            </a: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and         </a:t>
            </a:r>
            <a:r>
              <a:rPr lang="pl-PL" sz="1400" b="1" i="0">
                <a:solidFill>
                  <a:srgbClr val="009900"/>
                </a:solidFill>
                <a:latin typeface="Arial"/>
                <a:ea typeface="+mn-ea"/>
                <a:cs typeface="+mn-cs"/>
              </a:rPr>
              <a:t>Oazy Piątkowo in Poznań</a:t>
            </a:r>
          </a:p>
          <a:p>
            <a:pPr algn="l">
              <a:lnSpc>
                <a:spcPct val="150000"/>
              </a:lnSpc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14348" y="4686319"/>
            <a:ext cx="81534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/>
              <a:buChar char="v"/>
            </a:pPr>
            <a:endParaRPr sz="14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Wingdings"/>
              <a:buChar char="v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Completion of construction of the hotel complex Czarny Potok Resort &amp; Spa in Krynica Zdrój.</a:t>
            </a:r>
            <a:endParaRPr sz="1400" dirty="0">
              <a:solidFill>
                <a:srgbClr val="009900"/>
              </a:solidFill>
              <a:cs typeface="+mn-cs"/>
            </a:endParaRPr>
          </a:p>
          <a:p>
            <a:pPr algn="l">
              <a:lnSpc>
                <a:spcPct val="150000"/>
              </a:lnSpc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Prostokąt 3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5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rostokąt 5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pic>
        <p:nvPicPr>
          <p:cNvPr id="8195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3786215" y="4125933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l-PL" sz="1200" b="1" i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+mn-ea"/>
                <a:cs typeface="+mn-cs"/>
              </a:rPr>
              <a:t>Golden Statuette POLISH HERCULES 2011 in the category: POLISH PROPERTY DEVELOPER</a:t>
            </a:r>
            <a:r>
              <a:rPr lang="pl-PL" sz="12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/>
            </a:r>
            <a:br>
              <a:rPr lang="pl-PL" sz="12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</a:br>
            <a:endParaRPr sz="12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algn="l">
              <a:buNone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JW Construction Holding S.A. and Józef Wojciechowski Chairman of Supervisory Board</a:t>
            </a:r>
            <a:r>
              <a:rPr lang="pl-PL" sz="14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for outstanding achievements in the development of the construction industry in Poland, development and well established Company's position, innovative offer for a residential sector and for the effective management of the company.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9385" t="8806" r="30334" b="6908"/>
          <a:stretch>
            <a:fillRect/>
          </a:stretch>
        </p:blipFill>
        <p:spPr bwMode="auto">
          <a:xfrm>
            <a:off x="358805" y="1822471"/>
            <a:ext cx="2200275" cy="28543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12" name="Prostokąt 31"/>
          <p:cNvSpPr>
            <a:spLocks noChangeArrowheads="1"/>
          </p:cNvSpPr>
          <p:nvPr/>
        </p:nvSpPr>
        <p:spPr bwMode="auto">
          <a:xfrm>
            <a:off x="2643206" y="1978046"/>
            <a:ext cx="621507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1200" b="1" i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+mn-ea"/>
                <a:cs typeface="Arial"/>
              </a:rPr>
              <a:t>J.W. Construction - the biggest developer in the crisis period in Central-East Europe</a:t>
            </a:r>
          </a:p>
          <a:p>
            <a:pPr algn="just">
              <a:buNone/>
            </a:pPr>
            <a:endParaRPr sz="12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algn="l">
              <a:buNone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The CIJ Magazine released the ranking of 50 developers in Central-East Europe, which handled with the market slowdown in 2008-2012 in the most successful way. J.W.Construction took the first place with a number of </a:t>
            </a:r>
            <a:endParaRPr sz="1400" dirty="0" smtClean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algn="l">
              <a:buNone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5,673 flats</a:t>
            </a:r>
            <a:r>
              <a:rPr lang="pl-PL" sz="14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 commissioned within the period of crisis</a:t>
            </a: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just">
              <a:buNone/>
            </a:pPr>
            <a: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			   </a:t>
            </a:r>
            <a:b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			  	 </a:t>
            </a:r>
            <a:br>
              <a:rPr lang="pl-PL" sz="12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</a:br>
            <a:endParaRPr sz="1200" dirty="0">
              <a:solidFill>
                <a:schemeClr val="accent4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8199" name="Picture 2" descr="http://www.grupapsb.com.pl/files/News/vvgmt9t06ndbhl/m43fkfb06ndi0v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52100" b="3911"/>
          <a:stretch>
            <a:fillRect/>
          </a:stretch>
        </p:blipFill>
        <p:spPr bwMode="auto">
          <a:xfrm>
            <a:off x="1782793" y="3825896"/>
            <a:ext cx="191293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26988" y="0"/>
            <a:ext cx="89074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Prizes and awards received in H1 2012</a:t>
            </a:r>
            <a:endParaRPr sz="2600" dirty="0">
              <a:solidFill>
                <a:schemeClr val="bg1"/>
              </a:solidFill>
            </a:endParaRPr>
          </a:p>
        </p:txBody>
      </p:sp>
      <p:sp>
        <p:nvSpPr>
          <p:cNvPr id="8201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58BF92B4-D68A-45E4-8D73-5F01AA8468B0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5</a:t>
            </a:fld>
            <a:endParaRPr sz="1000"/>
          </a:p>
        </p:txBody>
      </p:sp>
      <p:sp>
        <p:nvSpPr>
          <p:cNvPr id="14" name="pole tekstowe 13"/>
          <p:cNvSpPr txBox="1"/>
          <p:nvPr/>
        </p:nvSpPr>
        <p:spPr>
          <a:xfrm>
            <a:off x="214282" y="1214422"/>
            <a:ext cx="85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C00000"/>
              </a:buClr>
              <a:buFont typeface="Wingdings"/>
              <a:buChar char="v"/>
            </a:pPr>
            <a:r>
              <a:rPr lang="pl-PL" sz="1600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Prizes and awards received in H1 2012, for example: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Łącznik prosty 33"/>
          <p:cNvCxnSpPr/>
          <p:nvPr/>
        </p:nvCxnSpPr>
        <p:spPr>
          <a:xfrm rot="5400000">
            <a:off x="5711031" y="3404394"/>
            <a:ext cx="6808788" cy="0"/>
          </a:xfrm>
          <a:prstGeom prst="line">
            <a:avLst/>
          </a:prstGeom>
          <a:ln w="50800">
            <a:solidFill>
              <a:srgbClr val="DE343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/>
          <p:cNvSpPr/>
          <p:nvPr/>
        </p:nvSpPr>
        <p:spPr>
          <a:xfrm>
            <a:off x="-506" y="-26417"/>
            <a:ext cx="9143426" cy="948002"/>
          </a:xfrm>
          <a:prstGeom prst="rect">
            <a:avLst/>
          </a:prstGeom>
          <a:solidFill>
            <a:srgbClr val="12398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6" name="Łącznik prosty 35"/>
          <p:cNvCxnSpPr/>
          <p:nvPr/>
        </p:nvCxnSpPr>
        <p:spPr>
          <a:xfrm rot="5400000">
            <a:off x="-3285331" y="3383757"/>
            <a:ext cx="6624637" cy="0"/>
          </a:xfrm>
          <a:prstGeom prst="line">
            <a:avLst/>
          </a:prstGeom>
          <a:ln w="50800">
            <a:solidFill>
              <a:srgbClr val="123988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/>
          <p:cNvSpPr/>
          <p:nvPr/>
        </p:nvSpPr>
        <p:spPr>
          <a:xfrm>
            <a:off x="0" y="6699250"/>
            <a:ext cx="9142413" cy="158750"/>
          </a:xfrm>
          <a:prstGeom prst="rect">
            <a:avLst/>
          </a:prstGeom>
          <a:solidFill>
            <a:srgbClr val="DE343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TheCompany's resultsin Q1 2012</a:t>
            </a:r>
          </a:p>
        </p:txBody>
      </p:sp>
      <p:sp>
        <p:nvSpPr>
          <p:cNvPr id="9224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814761AF-4F31-40A2-B546-D154D5F818A0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6</a:t>
            </a:fld>
            <a:endParaRPr sz="1000"/>
          </a:p>
        </p:txBody>
      </p:sp>
      <p:grpSp>
        <p:nvGrpSpPr>
          <p:cNvPr id="9225" name="Group 44"/>
          <p:cNvGrpSpPr>
            <a:grpSpLocks/>
          </p:cNvGrpSpPr>
          <p:nvPr/>
        </p:nvGrpSpPr>
        <p:grpSpPr bwMode="auto">
          <a:xfrm>
            <a:off x="500063" y="1508125"/>
            <a:ext cx="7650163" cy="4922975"/>
            <a:chOff x="364" y="940"/>
            <a:chExt cx="4819" cy="2575"/>
          </a:xfrm>
        </p:grpSpPr>
        <p:sp>
          <p:nvSpPr>
            <p:cNvPr id="27" name="Prostokąt 12"/>
            <p:cNvSpPr>
              <a:spLocks noChangeArrowheads="1"/>
            </p:cNvSpPr>
            <p:nvPr/>
          </p:nvSpPr>
          <p:spPr bwMode="auto">
            <a:xfrm>
              <a:off x="1498" y="940"/>
              <a:ext cx="3330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None/>
              </a:pPr>
              <a:r>
                <a:rPr lang="pl-PL" sz="1400" b="0" i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+mn-cs"/>
                </a:rPr>
                <a:t>The value of credits granted for investment </a:t>
              </a:r>
            </a:p>
            <a:p>
              <a:pPr algn="l">
                <a:buNone/>
              </a:pPr>
              <a:r>
                <a:rPr lang="pl-PL" sz="1400" b="0" i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+mn-cs"/>
                </a:rPr>
                <a:t>projects</a:t>
              </a:r>
              <a:endParaRPr sz="1400" dirty="0">
                <a:solidFill>
                  <a:schemeClr val="accent4">
                    <a:lumMod val="75000"/>
                  </a:schemeClr>
                </a:solidFill>
                <a:latin typeface="+mj-lt"/>
                <a:cs typeface="+mn-cs"/>
              </a:endParaRPr>
            </a:p>
          </p:txBody>
        </p:sp>
        <p:sp>
          <p:nvSpPr>
            <p:cNvPr id="29" name="Prostokąt 11"/>
            <p:cNvSpPr>
              <a:spLocks noChangeArrowheads="1"/>
            </p:cNvSpPr>
            <p:nvPr/>
          </p:nvSpPr>
          <p:spPr bwMode="auto">
            <a:xfrm>
              <a:off x="1493" y="1354"/>
              <a:ext cx="3690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None/>
              </a:pPr>
              <a:r>
                <a:rPr lang="pl-PL" sz="1400" b="0" i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Arial"/>
                </a:rPr>
                <a:t>units sold to customers</a:t>
              </a:r>
              <a:endParaRPr sz="14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2302" name="Prostokąt 13"/>
            <p:cNvSpPr>
              <a:spLocks noChangeArrowheads="1"/>
            </p:cNvSpPr>
            <p:nvPr/>
          </p:nvSpPr>
          <p:spPr bwMode="auto">
            <a:xfrm>
              <a:off x="1496" y="2379"/>
              <a:ext cx="3060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buNone/>
              </a:pPr>
              <a:r>
                <a:rPr lang="pl-PL" sz="1400" b="0" i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+mn-cs"/>
                </a:rPr>
                <a:t>Ongoing commercial investments, including:</a:t>
              </a:r>
            </a:p>
            <a:p>
              <a:pPr algn="l">
                <a:buClr>
                  <a:srgbClr val="000000">
                    <a:lumMod val="75000"/>
                    <a:lumOff val="25000"/>
                  </a:srgbClr>
                </a:buClr>
                <a:buFontTx/>
                <a:buChar char="-"/>
              </a:pPr>
              <a:r>
                <a:rPr lang="pl-PL" sz="1400" b="0" i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+mn-cs"/>
                </a:rPr>
                <a:t> an office building Hanza Tower- Szczecin;</a:t>
              </a:r>
            </a:p>
            <a:p>
              <a:pPr algn="l">
                <a:buNone/>
              </a:pPr>
              <a:r>
                <a:rPr lang="pl-PL" sz="1400" b="0" i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+mn-cs"/>
                </a:rPr>
                <a:t>- Hotel Stara Dana - Szczecin</a:t>
              </a:r>
            </a:p>
            <a:p>
              <a:pPr algn="l">
                <a:buClr>
                  <a:srgbClr val="000000">
                    <a:lumMod val="75000"/>
                    <a:lumOff val="25000"/>
                  </a:srgbClr>
                </a:buClr>
                <a:buFontTx/>
                <a:buChar char="-"/>
              </a:pPr>
              <a:r>
                <a:rPr lang="pl-PL" sz="1400" b="0" i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+mn-cs"/>
                </a:rPr>
                <a:t> Hotel Czarny Potok in KrynicaZdrój</a:t>
              </a:r>
            </a:p>
            <a:p>
              <a:pPr algn="l">
                <a:buClr>
                  <a:srgbClr val="000000">
                    <a:lumMod val="75000"/>
                    <a:lumOff val="25000"/>
                  </a:srgbClr>
                </a:buClr>
                <a:buFontTx/>
                <a:buChar char="-"/>
              </a:pPr>
              <a:r>
                <a:rPr lang="pl-PL" sz="1400" b="0" i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+mn-cs"/>
                </a:rPr>
                <a:t> a luxurious guest house in Sopot</a:t>
              </a:r>
              <a:endParaRPr sz="1400" dirty="0">
                <a:solidFill>
                  <a:schemeClr val="accent4">
                    <a:lumMod val="75000"/>
                  </a:schemeClr>
                </a:solidFill>
                <a:cs typeface="+mn-cs"/>
              </a:endParaRPr>
            </a:p>
          </p:txBody>
        </p:sp>
        <p:sp>
          <p:nvSpPr>
            <p:cNvPr id="12303" name="Prostokąt 11"/>
            <p:cNvSpPr>
              <a:spLocks noChangeArrowheads="1"/>
            </p:cNvSpPr>
            <p:nvPr/>
          </p:nvSpPr>
          <p:spPr bwMode="auto">
            <a:xfrm>
              <a:off x="1493" y="3016"/>
              <a:ext cx="369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buNone/>
              </a:pPr>
              <a:r>
                <a:rPr lang="pl-PL" sz="1400" b="0" i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+mn-cs"/>
                </a:rPr>
                <a:t>Investments to launchin 2012/13:</a:t>
              </a:r>
            </a:p>
            <a:p>
              <a:pPr algn="l">
                <a:buClr>
                  <a:srgbClr val="000000">
                    <a:lumMod val="75000"/>
                    <a:lumOff val="25000"/>
                  </a:srgbClr>
                </a:buClr>
                <a:buFontTx/>
                <a:buChar char="-"/>
              </a:pPr>
              <a:r>
                <a:rPr lang="pl-PL" sz="1400" b="0" i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+mn-cs"/>
                </a:rPr>
                <a:t> Gdynia, at Powstania Wielkopolskiego Street - a building permit</a:t>
              </a:r>
            </a:p>
            <a:p>
              <a:pPr algn="l">
                <a:buClr>
                  <a:srgbClr val="000000">
                    <a:lumMod val="75000"/>
                    <a:lumOff val="25000"/>
                  </a:srgbClr>
                </a:buClr>
                <a:buFontTx/>
                <a:buChar char="-"/>
              </a:pPr>
              <a:r>
                <a:rPr lang="pl-PL" sz="1400" b="0" i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+mn-cs"/>
                </a:rPr>
                <a:t> Katowice, at Tysiąclecia Street - a building permit </a:t>
              </a:r>
              <a:endParaRPr sz="1400" dirty="0" smtClean="0">
                <a:solidFill>
                  <a:schemeClr val="accent4">
                    <a:lumMod val="75000"/>
                  </a:schemeClr>
                </a:solidFill>
                <a:cs typeface="+mn-cs"/>
              </a:endParaRPr>
            </a:p>
            <a:p>
              <a:pPr algn="l">
                <a:buClr>
                  <a:srgbClr val="000000">
                    <a:lumMod val="75000"/>
                    <a:lumOff val="25000"/>
                  </a:srgbClr>
                </a:buClr>
                <a:buFontTx/>
                <a:buChar char="-"/>
              </a:pPr>
              <a:r>
                <a:rPr lang="pl-PL" sz="1400" b="0" i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+mn-cs"/>
                </a:rPr>
                <a:t> Miasteczko Kasprzaka </a:t>
              </a:r>
              <a:endParaRPr sz="1400" dirty="0">
                <a:solidFill>
                  <a:schemeClr val="accent4">
                    <a:lumMod val="75000"/>
                  </a:schemeClr>
                </a:solidFill>
                <a:cs typeface="+mn-cs"/>
              </a:endParaRPr>
            </a:p>
          </p:txBody>
        </p:sp>
        <p:grpSp>
          <p:nvGrpSpPr>
            <p:cNvPr id="9243" name="Grupa 77"/>
            <p:cNvGrpSpPr>
              <a:grpSpLocks/>
            </p:cNvGrpSpPr>
            <p:nvPr/>
          </p:nvGrpSpPr>
          <p:grpSpPr bwMode="auto">
            <a:xfrm>
              <a:off x="364" y="956"/>
              <a:ext cx="767" cy="258"/>
              <a:chOff x="580775" y="1466669"/>
              <a:chExt cx="1217759" cy="411192"/>
            </a:xfrm>
          </p:grpSpPr>
          <p:pic>
            <p:nvPicPr>
              <p:cNvPr id="9245" name="Picture 4" descr="D:\Prace\Prezentacja wynikowa\3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510" y="1487246"/>
                <a:ext cx="1168387" cy="333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6" name="pole tekstowe 49"/>
              <p:cNvSpPr txBox="1">
                <a:spLocks noChangeArrowheads="1"/>
              </p:cNvSpPr>
              <p:nvPr/>
            </p:nvSpPr>
            <p:spPr bwMode="auto">
              <a:xfrm>
                <a:off x="580775" y="1466669"/>
                <a:ext cx="1217759" cy="411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buNone/>
                </a:pPr>
                <a:r>
                  <a:rPr lang="pl-PL" sz="1400" b="1" i="1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pl-PL" sz="1200" b="1" i="1" dirty="0" err="1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about</a:t>
                </a:r>
                <a:r>
                  <a:rPr lang="pl-PL" sz="1200" b="1" i="1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 PLN 50 mil</a:t>
                </a:r>
              </a:p>
            </p:txBody>
          </p:sp>
        </p:grpSp>
        <p:sp>
          <p:nvSpPr>
            <p:cNvPr id="38" name="Prostokąt 11"/>
            <p:cNvSpPr>
              <a:spLocks noChangeArrowheads="1"/>
            </p:cNvSpPr>
            <p:nvPr/>
          </p:nvSpPr>
          <p:spPr bwMode="auto">
            <a:xfrm>
              <a:off x="1493" y="1731"/>
              <a:ext cx="36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None/>
              </a:pPr>
              <a:r>
                <a:rPr lang="pl-PL" sz="1400" b="0" i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+mn-cs"/>
                </a:rPr>
                <a:t>Ongoing housing investments</a:t>
              </a:r>
            </a:p>
            <a:p>
              <a:pPr algn="l">
                <a:buNone/>
              </a:pPr>
              <a:r>
                <a:rPr lang="pl-PL" sz="1100" b="0" i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ea typeface="+mn-ea"/>
                  <a:cs typeface="+mn-cs"/>
                </a:rPr>
                <a:t>(including „Oxygen” project realized by J.W. Construction S.A.) </a:t>
              </a:r>
              <a:endParaRPr sz="1100" dirty="0">
                <a:solidFill>
                  <a:schemeClr val="accent4">
                    <a:lumMod val="75000"/>
                  </a:schemeClr>
                </a:solidFill>
                <a:latin typeface="+mj-lt"/>
                <a:cs typeface="+mn-cs"/>
              </a:endParaRPr>
            </a:p>
          </p:txBody>
        </p:sp>
      </p:grpSp>
      <p:pic>
        <p:nvPicPr>
          <p:cNvPr id="922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84325"/>
            <a:ext cx="17526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4" descr="D:\Prace\Prezentacja wynikowa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286000"/>
            <a:ext cx="1168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4" descr="D:\Prace\Prezentacja wynikowa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022600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4" descr="D:\Prace\Prezentacja wynikowa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789363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4" descr="D:\Prace\Prezentacja wynikowa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652963"/>
            <a:ext cx="1168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4" descr="D:\Prace\Prezentacja wynikowa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57838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pole tekstowe 49"/>
          <p:cNvSpPr txBox="1">
            <a:spLocks noChangeArrowheads="1"/>
          </p:cNvSpPr>
          <p:nvPr/>
        </p:nvSpPr>
        <p:spPr bwMode="auto">
          <a:xfrm>
            <a:off x="679450" y="2309813"/>
            <a:ext cx="823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pl-PL" sz="1400" b="1" i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 347 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9234" name="pole tekstowe 49"/>
          <p:cNvSpPr txBox="1">
            <a:spLocks noChangeArrowheads="1"/>
          </p:cNvSpPr>
          <p:nvPr/>
        </p:nvSpPr>
        <p:spPr bwMode="auto">
          <a:xfrm>
            <a:off x="679450" y="3062288"/>
            <a:ext cx="823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pl-PL" sz="1400" b="1" i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 8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53" name="Prostokąt 11"/>
          <p:cNvSpPr>
            <a:spLocks noChangeArrowheads="1"/>
          </p:cNvSpPr>
          <p:nvPr/>
        </p:nvSpPr>
        <p:spPr bwMode="auto">
          <a:xfrm>
            <a:off x="2295525" y="3686175"/>
            <a:ext cx="5857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Commenced housing investments:</a:t>
            </a:r>
            <a:b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pl-PL" sz="1400" b="0" i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- Oaza Piątkowo – Poznań  </a:t>
            </a:r>
          </a:p>
        </p:txBody>
      </p:sp>
      <p:sp>
        <p:nvSpPr>
          <p:cNvPr id="9236" name="pole tekstowe 49"/>
          <p:cNvSpPr txBox="1">
            <a:spLocks noChangeArrowheads="1"/>
          </p:cNvSpPr>
          <p:nvPr/>
        </p:nvSpPr>
        <p:spPr bwMode="auto">
          <a:xfrm>
            <a:off x="679450" y="3819525"/>
            <a:ext cx="823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pl-PL" sz="1400" b="1" i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 1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9237" name="pole tekstowe 49"/>
          <p:cNvSpPr txBox="1">
            <a:spLocks noChangeArrowheads="1"/>
          </p:cNvSpPr>
          <p:nvPr/>
        </p:nvSpPr>
        <p:spPr bwMode="auto">
          <a:xfrm>
            <a:off x="679450" y="4684713"/>
            <a:ext cx="8239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pl-PL" sz="1400" b="1" i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pl-PL" sz="1400" b="1" i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4</a:t>
            </a:r>
            <a:r>
              <a:rPr lang="pl-PL" sz="1400" b="1" i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 </a:t>
            </a:r>
            <a:endParaRPr sz="1400" dirty="0">
              <a:solidFill>
                <a:srgbClr val="FF0000"/>
              </a:solidFill>
            </a:endParaRPr>
          </a:p>
        </p:txBody>
      </p:sp>
      <p:sp>
        <p:nvSpPr>
          <p:cNvPr id="9238" name="pole tekstowe 49"/>
          <p:cNvSpPr txBox="1">
            <a:spLocks noChangeArrowheads="1"/>
          </p:cNvSpPr>
          <p:nvPr/>
        </p:nvSpPr>
        <p:spPr bwMode="auto">
          <a:xfrm>
            <a:off x="698500" y="5603875"/>
            <a:ext cx="823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pl-PL" sz="1400" b="1" i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 3 </a:t>
            </a:r>
            <a:endParaRPr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ctrTitle"/>
          </p:nvPr>
        </p:nvSpPr>
        <p:spPr>
          <a:xfrm>
            <a:off x="26988" y="3071810"/>
            <a:ext cx="9117012" cy="1470025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38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Financial results </a:t>
            </a:r>
            <a:br>
              <a:rPr lang="pl-PL" sz="38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</a:br>
            <a:endParaRPr sz="3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 bwMode="auto">
          <a:xfrm>
            <a:off x="-2" y="0"/>
            <a:ext cx="9142413" cy="948064"/>
          </a:xfrm>
          <a:prstGeom prst="rect">
            <a:avLst/>
          </a:prstGeom>
          <a:solidFill>
            <a:srgbClr val="123988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2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8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rostokąt 8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10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rostokąt 10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10245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1C60F50E-FD81-4492-AA9A-7A865F407E99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7</a:t>
            </a:fld>
            <a:endParaRPr sz="1000"/>
          </a:p>
        </p:txBody>
      </p:sp>
      <p:pic>
        <p:nvPicPr>
          <p:cNvPr id="10246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Symbol zastępczy numeru slajdu 2"/>
          <p:cNvSpPr txBox="1">
            <a:spLocks noGrp="1"/>
          </p:cNvSpPr>
          <p:nvPr/>
        </p:nvSpPr>
        <p:spPr bwMode="auto">
          <a:xfrm>
            <a:off x="3968750" y="2324097"/>
            <a:ext cx="1076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r>
              <a:rPr lang="pl-PL" sz="4000" b="1" i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II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11267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11268" name="Symbol zastępczy zawartości 1"/>
          <p:cNvSpPr txBox="1">
            <a:spLocks/>
          </p:cNvSpPr>
          <p:nvPr/>
        </p:nvSpPr>
        <p:spPr bwMode="auto">
          <a:xfrm>
            <a:off x="55229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11269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E1C3EEDC-0EF7-47F5-8B98-8D6D649ECCA1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8</a:t>
            </a:fld>
            <a:endParaRPr sz="1000"/>
          </a:p>
        </p:txBody>
      </p:sp>
      <p:sp>
        <p:nvSpPr>
          <p:cNvPr id="15" name="pole tekstowe 18"/>
          <p:cNvSpPr txBox="1">
            <a:spLocks noChangeArrowheads="1"/>
          </p:cNvSpPr>
          <p:nvPr/>
        </p:nvSpPr>
        <p:spPr bwMode="auto">
          <a:xfrm>
            <a:off x="868363" y="5199063"/>
            <a:ext cx="792956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/>
              <a:buChar char="v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pl-PL" sz="15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In H1 2012, J.W. Construction Holding S.A sold 347units*</a:t>
            </a:r>
          </a:p>
          <a:p>
            <a:pPr algn="l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/>
              <a:buChar char="v"/>
            </a:pPr>
            <a:r>
              <a:rPr lang="pl-PL" sz="15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 Other investments planned to launch with sales are in the pipeline </a:t>
            </a:r>
          </a:p>
          <a:p>
            <a:pPr algn="l">
              <a:lnSpc>
                <a:spcPct val="150000"/>
              </a:lnSpc>
              <a:buNone/>
            </a:pPr>
            <a:endParaRPr sz="1400" dirty="0">
              <a:solidFill>
                <a:schemeClr val="accent4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Sales of apartments in H1  </a:t>
            </a:r>
          </a:p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2012 vs H12011</a:t>
            </a:r>
          </a:p>
        </p:txBody>
      </p:sp>
      <p:graphicFrame>
        <p:nvGraphicFramePr>
          <p:cNvPr id="27" name="Wykres 26"/>
          <p:cNvGraphicFramePr/>
          <p:nvPr/>
        </p:nvGraphicFramePr>
        <p:xfrm>
          <a:off x="298450" y="1648562"/>
          <a:ext cx="4544010" cy="315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273" name="Wykres 1"/>
          <p:cNvGraphicFramePr>
            <a:graphicFrameLocks/>
          </p:cNvGraphicFramePr>
          <p:nvPr/>
        </p:nvGraphicFramePr>
        <p:xfrm>
          <a:off x="982663" y="1377950"/>
          <a:ext cx="7419975" cy="368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Worksheet" r:id="rId6" imgW="7420066" imgH="3686266" progId="Excel.Sheet.8">
                  <p:embed/>
                </p:oleObj>
              </mc:Choice>
              <mc:Fallback>
                <p:oleObj name="Worksheet" r:id="rId6" imgW="7420066" imgH="3686266" progId="Excel.Sheet.8">
                  <p:embed/>
                  <p:pic>
                    <p:nvPicPr>
                      <p:cNvPr id="0" name="Picture 3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1377950"/>
                        <a:ext cx="7419975" cy="368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Łącznik prostoliniowy 3"/>
          <p:cNvCxnSpPr/>
          <p:nvPr/>
        </p:nvCxnSpPr>
        <p:spPr>
          <a:xfrm>
            <a:off x="6929454" y="1371611"/>
            <a:ext cx="0" cy="3629025"/>
          </a:xfrm>
          <a:prstGeom prst="line">
            <a:avLst/>
          </a:prstGeom>
          <a:ln w="28575">
            <a:solidFill>
              <a:srgbClr val="22226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214282" y="620294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b="0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* including 30 units from "Oxygen" investment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a 34"/>
          <p:cNvGrpSpPr>
            <a:grpSpLocks/>
          </p:cNvGrpSpPr>
          <p:nvPr/>
        </p:nvGrpSpPr>
        <p:grpSpPr bwMode="auto">
          <a:xfrm>
            <a:off x="0" y="-26988"/>
            <a:ext cx="9142413" cy="6884988"/>
            <a:chOff x="1159" y="-27384"/>
            <a:chExt cx="9142841" cy="6885384"/>
          </a:xfrm>
        </p:grpSpPr>
        <p:cxnSp>
          <p:nvCxnSpPr>
            <p:cNvPr id="34" name="Łącznik prosty 33"/>
            <p:cNvCxnSpPr/>
            <p:nvPr/>
          </p:nvCxnSpPr>
          <p:spPr>
            <a:xfrm rot="5400000">
              <a:off x="5712421" y="3404195"/>
              <a:ext cx="6809180" cy="0"/>
            </a:xfrm>
            <a:prstGeom prst="line">
              <a:avLst/>
            </a:prstGeom>
            <a:ln w="50800">
              <a:solidFill>
                <a:srgbClr val="DE343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1159" y="-27384"/>
              <a:ext cx="9142841" cy="948119"/>
            </a:xfrm>
            <a:prstGeom prst="rect">
              <a:avLst/>
            </a:prstGeom>
            <a:solidFill>
              <a:srgbClr val="123988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 rot="5400000">
              <a:off x="-3284361" y="3383557"/>
              <a:ext cx="6625018" cy="0"/>
            </a:xfrm>
            <a:prstGeom prst="line">
              <a:avLst/>
            </a:prstGeom>
            <a:ln w="50800">
              <a:solidFill>
                <a:srgbClr val="123988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stokąt 36"/>
            <p:cNvSpPr/>
            <p:nvPr/>
          </p:nvSpPr>
          <p:spPr>
            <a:xfrm>
              <a:off x="1159" y="6699241"/>
              <a:ext cx="9142841" cy="158759"/>
            </a:xfrm>
            <a:prstGeom prst="rect">
              <a:avLst/>
            </a:prstGeom>
            <a:solidFill>
              <a:srgbClr val="DE343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12291" name="Symbol zastępczy zawartości 1"/>
          <p:cNvSpPr txBox="1">
            <a:spLocks/>
          </p:cNvSpPr>
          <p:nvPr/>
        </p:nvSpPr>
        <p:spPr bwMode="auto">
          <a:xfrm>
            <a:off x="468313" y="35734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12292" name="Symbol zastępczy zawartości 1"/>
          <p:cNvSpPr txBox="1">
            <a:spLocks/>
          </p:cNvSpPr>
          <p:nvPr/>
        </p:nvSpPr>
        <p:spPr bwMode="auto">
          <a:xfrm>
            <a:off x="5522913" y="4564063"/>
            <a:ext cx="2865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40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DE3435"/>
              </a:buClr>
              <a:buFont typeface="Wingdings" pitchFamily="2" charset="2"/>
              <a:buChar char="v"/>
            </a:pPr>
            <a:endParaRPr lang="pl-PL" sz="1500" i="1">
              <a:solidFill>
                <a:srgbClr val="003366"/>
              </a:solidFill>
            </a:endParaRPr>
          </a:p>
        </p:txBody>
      </p:sp>
      <p:sp>
        <p:nvSpPr>
          <p:cNvPr id="12293" name="Symbol zastępczy numeru slajdu 2"/>
          <p:cNvSpPr txBox="1">
            <a:spLocks noGrp="1"/>
          </p:cNvSpPr>
          <p:nvPr/>
        </p:nvSpPr>
        <p:spPr bwMode="auto">
          <a:xfrm>
            <a:off x="4371975" y="6429375"/>
            <a:ext cx="642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fld id="{62524B6B-A0C8-431B-9432-5C80A7AFB32E}" type="slidenum">
              <a:rPr lang="pl-PL" sz="1000" b="1" i="0">
                <a:solidFill>
                  <a:schemeClr val="tx1"/>
                </a:solidFill>
                <a:latin typeface="Arial"/>
                <a:ea typeface="+mn-ea"/>
                <a:cs typeface="Arial"/>
              </a:rPr>
              <a:t>9</a:t>
            </a:fld>
            <a:endParaRPr sz="1000"/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371475" y="0"/>
            <a:ext cx="8562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algn="r">
              <a:buNone/>
            </a:pPr>
            <a:r>
              <a:rPr lang="pl-PL" sz="2600" b="1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Financial results for H12012</a:t>
            </a:r>
          </a:p>
        </p:txBody>
      </p:sp>
      <p:sp>
        <p:nvSpPr>
          <p:cNvPr id="17" name="Prostokąt 19"/>
          <p:cNvSpPr>
            <a:spLocks noChangeArrowheads="1"/>
          </p:cNvSpPr>
          <p:nvPr/>
        </p:nvSpPr>
        <p:spPr bwMode="auto">
          <a:xfrm>
            <a:off x="928688" y="1428750"/>
            <a:ext cx="37830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pl-PL" sz="15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Revenues from sales [PLN mil]</a:t>
            </a:r>
          </a:p>
        </p:txBody>
      </p:sp>
      <p:sp>
        <p:nvSpPr>
          <p:cNvPr id="18" name="Prostokąt 20"/>
          <p:cNvSpPr>
            <a:spLocks noChangeArrowheads="1"/>
          </p:cNvSpPr>
          <p:nvPr/>
        </p:nvSpPr>
        <p:spPr bwMode="auto">
          <a:xfrm>
            <a:off x="5143500" y="1428750"/>
            <a:ext cx="3714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pl-PL" sz="1500" b="1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Gross margin on sales [%]</a:t>
            </a:r>
          </a:p>
        </p:txBody>
      </p:sp>
      <p:graphicFrame>
        <p:nvGraphicFramePr>
          <p:cNvPr id="12297" name="Wykres 2"/>
          <p:cNvGraphicFramePr>
            <a:graphicFrameLocks/>
          </p:cNvGraphicFramePr>
          <p:nvPr/>
        </p:nvGraphicFramePr>
        <p:xfrm>
          <a:off x="787400" y="1943100"/>
          <a:ext cx="33909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Worksheet" r:id="rId5" imgW="2543266" imgH="2104934" progId="Excel.Sheet.8">
                  <p:embed followColorScheme="full"/>
                </p:oleObj>
              </mc:Choice>
              <mc:Fallback>
                <p:oleObj name="Worksheet" r:id="rId5" imgW="2543266" imgH="2104934" progId="Excel.Sheet.8">
                  <p:embed followColorScheme="full"/>
                  <p:pic>
                    <p:nvPicPr>
                      <p:cNvPr id="0" name="Picture 6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943100"/>
                        <a:ext cx="3390900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Wykres 3"/>
          <p:cNvGraphicFramePr>
            <a:graphicFrameLocks/>
          </p:cNvGraphicFramePr>
          <p:nvPr/>
        </p:nvGraphicFramePr>
        <p:xfrm>
          <a:off x="5118100" y="2262188"/>
          <a:ext cx="33655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Worksheet" r:id="rId8" imgW="2628900" imgH="2086066" progId="Excel.Sheet.8">
                  <p:embed followColorScheme="full"/>
                </p:oleObj>
              </mc:Choice>
              <mc:Fallback>
                <p:oleObj name="Worksheet" r:id="rId8" imgW="2628900" imgH="2086066" progId="Excel.Sheet.8">
                  <p:embed followColorScheme="full"/>
                  <p:pic>
                    <p:nvPicPr>
                      <p:cNvPr id="0" name="Picture 6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2262188"/>
                        <a:ext cx="33655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upa 32"/>
          <p:cNvGrpSpPr/>
          <p:nvPr/>
        </p:nvGrpSpPr>
        <p:grpSpPr>
          <a:xfrm>
            <a:off x="2143108" y="2214554"/>
            <a:ext cx="785818" cy="571504"/>
            <a:chOff x="2143108" y="2214554"/>
            <a:chExt cx="785818" cy="571504"/>
          </a:xfrm>
        </p:grpSpPr>
        <p:cxnSp>
          <p:nvCxnSpPr>
            <p:cNvPr id="5" name="Łącznik prosty ze strzałką 4"/>
            <p:cNvCxnSpPr/>
            <p:nvPr/>
          </p:nvCxnSpPr>
          <p:spPr>
            <a:xfrm>
              <a:off x="2143108" y="2298697"/>
              <a:ext cx="785818" cy="487361"/>
            </a:xfrm>
            <a:prstGeom prst="straightConnector1">
              <a:avLst/>
            </a:prstGeom>
            <a:ln w="28575">
              <a:solidFill>
                <a:srgbClr val="0033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31"/>
            <p:cNvSpPr>
              <a:spLocks noChangeArrowheads="1"/>
            </p:cNvSpPr>
            <p:nvPr/>
          </p:nvSpPr>
          <p:spPr bwMode="auto">
            <a:xfrm>
              <a:off x="2208200" y="2214554"/>
              <a:ext cx="577850" cy="571500"/>
            </a:xfrm>
            <a:prstGeom prst="ellipse">
              <a:avLst/>
            </a:prstGeom>
            <a:solidFill>
              <a:srgbClr val="F1C0A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100" b="1" i="0">
                  <a:solidFill>
                    <a:srgbClr val="FF0000"/>
                  </a:solidFill>
                  <a:latin typeface="Arial"/>
                  <a:ea typeface="+mn-ea"/>
                  <a:cs typeface="+mn-cs"/>
                </a:rPr>
                <a:t>28.94%</a:t>
              </a:r>
              <a:endParaRPr sz="11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6357950" y="2357430"/>
            <a:ext cx="928694" cy="571500"/>
            <a:chOff x="6357950" y="2357430"/>
            <a:chExt cx="928694" cy="571500"/>
          </a:xfrm>
        </p:grpSpPr>
        <p:cxnSp>
          <p:nvCxnSpPr>
            <p:cNvPr id="30" name="Łącznik prosty ze strzałką 29"/>
            <p:cNvCxnSpPr/>
            <p:nvPr/>
          </p:nvCxnSpPr>
          <p:spPr>
            <a:xfrm>
              <a:off x="6357950" y="2571744"/>
              <a:ext cx="928694" cy="71438"/>
            </a:xfrm>
            <a:prstGeom prst="straightConnector1">
              <a:avLst/>
            </a:prstGeom>
            <a:ln w="28575">
              <a:solidFill>
                <a:srgbClr val="0033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2" name="Oval 31"/>
            <p:cNvSpPr>
              <a:spLocks noChangeArrowheads="1"/>
            </p:cNvSpPr>
            <p:nvPr/>
          </p:nvSpPr>
          <p:spPr bwMode="auto">
            <a:xfrm>
              <a:off x="6494480" y="2357430"/>
              <a:ext cx="577850" cy="571500"/>
            </a:xfrm>
            <a:prstGeom prst="ellipse">
              <a:avLst/>
            </a:prstGeom>
            <a:solidFill>
              <a:srgbClr val="F1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pl-PL" sz="1100" b="1" i="0">
                  <a:solidFill>
                    <a:srgbClr val="FF0000"/>
                  </a:solidFill>
                  <a:latin typeface="Arial"/>
                  <a:ea typeface="+mn-ea"/>
                  <a:cs typeface="Arial"/>
                </a:rPr>
                <a:t>1,77 p.p.</a:t>
              </a:r>
              <a:endParaRPr sz="11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303" name="Picture 2" descr="C:\Users\marlena.ladzinska\AppData\Local\Microsoft\Windows\Temporary Internet Files\Content.Outlook\J4BMP9NR\FinalLogo CMY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413"/>
            <a:ext cx="12239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14282" y="5072074"/>
            <a:ext cx="81788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100000"/>
              <a:buFont typeface="Wingdings"/>
              <a:buChar char="v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Decrease in revenues from sales in H12012 by 28.94% y/y</a:t>
            </a:r>
            <a:endParaRPr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spcBef>
                <a:spcPct val="50000"/>
              </a:spcBef>
              <a:buClr>
                <a:srgbClr val="C00000"/>
              </a:buClr>
              <a:buSzPct val="100000"/>
              <a:buFont typeface="Wingdings"/>
              <a:buChar char="v"/>
            </a:pPr>
            <a:r>
              <a:rPr lang="pl-PL" sz="1400" b="0" i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Arial"/>
              </a:rPr>
              <a:t>A slight decrease in gross margin on sales in H12012 by 1,77 p.p. in relation to H1 2011</a:t>
            </a:r>
            <a:endParaRPr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8340</TotalTime>
  <Words>1719</Words>
  <Application>Microsoft Office PowerPoint</Application>
  <PresentationFormat>On-screen Show (4:3)</PresentationFormat>
  <Paragraphs>415</Paragraphs>
  <Slides>31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1_Projekt domyślny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results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J.W. Construction Holding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Paweł</cp:lastModifiedBy>
  <cp:revision>879</cp:revision>
  <cp:lastPrinted>2012-04-27T10:19:21Z</cp:lastPrinted>
  <dcterms:created xsi:type="dcterms:W3CDTF">2009-02-24T08:07:16Z</dcterms:created>
  <dcterms:modified xsi:type="dcterms:W3CDTF">2012-09-13T12:32:34Z</dcterms:modified>
</cp:coreProperties>
</file>